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18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notesSlides/notesSlide1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52"/>
  </p:notesMasterIdLst>
  <p:sldIdLst>
    <p:sldId id="256" r:id="rId2"/>
    <p:sldId id="344" r:id="rId3"/>
    <p:sldId id="257" r:id="rId4"/>
    <p:sldId id="345" r:id="rId5"/>
    <p:sldId id="335" r:id="rId6"/>
    <p:sldId id="258" r:id="rId7"/>
    <p:sldId id="337" r:id="rId8"/>
    <p:sldId id="339" r:id="rId9"/>
    <p:sldId id="340" r:id="rId10"/>
    <p:sldId id="342" r:id="rId11"/>
    <p:sldId id="259" r:id="rId12"/>
    <p:sldId id="338" r:id="rId13"/>
    <p:sldId id="291" r:id="rId14"/>
    <p:sldId id="346" r:id="rId15"/>
    <p:sldId id="260" r:id="rId16"/>
    <p:sldId id="261" r:id="rId17"/>
    <p:sldId id="347" r:id="rId18"/>
    <p:sldId id="301" r:id="rId19"/>
    <p:sldId id="302" r:id="rId20"/>
    <p:sldId id="303" r:id="rId21"/>
    <p:sldId id="304" r:id="rId22"/>
    <p:sldId id="305" r:id="rId23"/>
    <p:sldId id="306" r:id="rId24"/>
    <p:sldId id="307" r:id="rId25"/>
    <p:sldId id="308" r:id="rId26"/>
    <p:sldId id="309" r:id="rId27"/>
    <p:sldId id="312" r:id="rId28"/>
    <p:sldId id="314" r:id="rId29"/>
    <p:sldId id="315" r:id="rId30"/>
    <p:sldId id="316" r:id="rId31"/>
    <p:sldId id="317" r:id="rId32"/>
    <p:sldId id="318" r:id="rId33"/>
    <p:sldId id="319" r:id="rId34"/>
    <p:sldId id="320" r:id="rId35"/>
    <p:sldId id="321" r:id="rId36"/>
    <p:sldId id="322" r:id="rId37"/>
    <p:sldId id="323" r:id="rId38"/>
    <p:sldId id="351" r:id="rId39"/>
    <p:sldId id="324" r:id="rId40"/>
    <p:sldId id="352" r:id="rId41"/>
    <p:sldId id="325" r:id="rId42"/>
    <p:sldId id="326" r:id="rId43"/>
    <p:sldId id="327" r:id="rId44"/>
    <p:sldId id="328" r:id="rId45"/>
    <p:sldId id="348" r:id="rId46"/>
    <p:sldId id="329" r:id="rId47"/>
    <p:sldId id="332" r:id="rId48"/>
    <p:sldId id="290" r:id="rId49"/>
    <p:sldId id="349" r:id="rId50"/>
    <p:sldId id="350" r:id="rId51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00" autoAdjust="0"/>
    <p:restoredTop sz="94660"/>
  </p:normalViewPr>
  <p:slideViewPr>
    <p:cSldViewPr>
      <p:cViewPr varScale="1">
        <p:scale>
          <a:sx n="55" d="100"/>
          <a:sy n="55" d="100"/>
        </p:scale>
        <p:origin x="-900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445CDE8-EBE8-4DB8-8227-39350DA66074}" type="datetimeFigureOut">
              <a:rPr lang="es-ES" smtClean="0"/>
              <a:t>16/05/2014</a:t>
            </a:fld>
            <a:endParaRPr lang="es-ES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E7D963B-6BC2-45AF-84EF-194305622418}" type="slidenum">
              <a:rPr lang="es-ES" smtClean="0"/>
              <a:t>‹Nº›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955B3BE-6CAD-4750-A6D2-AAE75602C734}" type="slidenum">
              <a:rPr lang="es-ES" smtClean="0"/>
              <a:pPr/>
              <a:t>7</a:t>
            </a:fld>
            <a:endParaRPr lang="es-ES" smtClean="0"/>
          </a:p>
        </p:txBody>
      </p:sp>
      <p:sp>
        <p:nvSpPr>
          <p:cNvPr id="54275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42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s-GT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01E81DC-3491-414C-AE5D-5116048F36CA}" type="slidenum">
              <a:rPr lang="es-ES" smtClean="0"/>
              <a:pPr/>
              <a:t>32</a:t>
            </a:fld>
            <a:endParaRPr lang="es-ES" smtClean="0"/>
          </a:p>
        </p:txBody>
      </p:sp>
      <p:sp>
        <p:nvSpPr>
          <p:cNvPr id="65539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55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s-GT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CE7B55D-7CB5-4DAC-AD43-3635A72342CF}" type="slidenum">
              <a:rPr lang="es-ES" smtClean="0"/>
              <a:pPr/>
              <a:t>33</a:t>
            </a:fld>
            <a:endParaRPr lang="es-ES" smtClean="0"/>
          </a:p>
        </p:txBody>
      </p:sp>
      <p:sp>
        <p:nvSpPr>
          <p:cNvPr id="66563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65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s-GT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6E423E9-6583-4F09-A9A7-3DBC0CB889AE}" type="slidenum">
              <a:rPr lang="es-ES" smtClean="0"/>
              <a:pPr/>
              <a:t>34</a:t>
            </a:fld>
            <a:endParaRPr lang="es-ES" smtClean="0"/>
          </a:p>
        </p:txBody>
      </p:sp>
      <p:sp>
        <p:nvSpPr>
          <p:cNvPr id="67587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75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s-GT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24EAEE7-F948-4D0F-8DFA-3D75BB8483D6}" type="slidenum">
              <a:rPr lang="es-ES" smtClean="0"/>
              <a:pPr/>
              <a:t>35</a:t>
            </a:fld>
            <a:endParaRPr lang="es-ES" smtClean="0"/>
          </a:p>
        </p:txBody>
      </p:sp>
      <p:sp>
        <p:nvSpPr>
          <p:cNvPr id="68611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86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s-GT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FD0000A-1805-4279-8A9E-4CD5B5FE4073}" type="slidenum">
              <a:rPr lang="es-ES" smtClean="0"/>
              <a:pPr/>
              <a:t>36</a:t>
            </a:fld>
            <a:endParaRPr lang="es-ES" smtClean="0"/>
          </a:p>
        </p:txBody>
      </p:sp>
      <p:sp>
        <p:nvSpPr>
          <p:cNvPr id="69635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96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s-GT" smtClean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FD80D59-4447-4519-8B0F-311E7242EA81}" type="slidenum">
              <a:rPr lang="es-ES" smtClean="0"/>
              <a:pPr/>
              <a:t>37</a:t>
            </a:fld>
            <a:endParaRPr lang="es-ES" smtClean="0"/>
          </a:p>
        </p:txBody>
      </p:sp>
      <p:sp>
        <p:nvSpPr>
          <p:cNvPr id="70659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06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s-GT" smtClean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047FF6B-F87D-4CBA-8F27-99692C7AE1B5}" type="slidenum">
              <a:rPr lang="es-ES" smtClean="0"/>
              <a:pPr/>
              <a:t>39</a:t>
            </a:fld>
            <a:endParaRPr lang="es-ES" smtClean="0"/>
          </a:p>
        </p:txBody>
      </p:sp>
      <p:sp>
        <p:nvSpPr>
          <p:cNvPr id="71683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6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s-GT" smtClean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E836862-ACBA-4B73-8A14-14BD35A80C9A}" type="slidenum">
              <a:rPr lang="es-ES" smtClean="0"/>
              <a:pPr/>
              <a:t>41</a:t>
            </a:fld>
            <a:endParaRPr lang="es-ES" smtClean="0"/>
          </a:p>
        </p:txBody>
      </p:sp>
      <p:sp>
        <p:nvSpPr>
          <p:cNvPr id="72707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27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s-GT" smtClean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65C7387-B805-4340-8614-34C985674F3D}" type="slidenum">
              <a:rPr lang="es-ES" smtClean="0"/>
              <a:pPr/>
              <a:t>42</a:t>
            </a:fld>
            <a:endParaRPr lang="es-ES" smtClean="0"/>
          </a:p>
        </p:txBody>
      </p:sp>
      <p:sp>
        <p:nvSpPr>
          <p:cNvPr id="73731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37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s-GT" smtClean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933EF85-4100-407D-B0E7-971AB035C97C}" type="slidenum">
              <a:rPr lang="es-ES" smtClean="0"/>
              <a:pPr/>
              <a:t>43</a:t>
            </a:fld>
            <a:endParaRPr lang="es-ES" smtClean="0"/>
          </a:p>
        </p:txBody>
      </p:sp>
      <p:sp>
        <p:nvSpPr>
          <p:cNvPr id="74755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47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s-GT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3AF2C64-AD5B-4E74-86BD-13B56E009CA6}" type="slidenum">
              <a:rPr lang="es-ES" smtClean="0"/>
              <a:pPr/>
              <a:t>8</a:t>
            </a:fld>
            <a:endParaRPr lang="es-ES" smtClean="0"/>
          </a:p>
        </p:txBody>
      </p:sp>
      <p:sp>
        <p:nvSpPr>
          <p:cNvPr id="56323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63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s-GT" smtClean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E6D46D6-D279-44CC-A2AC-0F527C16E033}" type="slidenum">
              <a:rPr lang="es-ES" smtClean="0"/>
              <a:pPr/>
              <a:t>44</a:t>
            </a:fld>
            <a:endParaRPr lang="es-ES" smtClean="0"/>
          </a:p>
        </p:txBody>
      </p:sp>
      <p:sp>
        <p:nvSpPr>
          <p:cNvPr id="75779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57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s-GT" smtClean="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9F911E6-5150-4889-B3F8-7C7F5A815183}" type="slidenum">
              <a:rPr lang="es-ES" smtClean="0"/>
              <a:pPr/>
              <a:t>46</a:t>
            </a:fld>
            <a:endParaRPr lang="es-ES" smtClean="0"/>
          </a:p>
        </p:txBody>
      </p:sp>
      <p:sp>
        <p:nvSpPr>
          <p:cNvPr id="76803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68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s-GT" smtClean="0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5E6B15B-613D-4E3E-A481-C8697FDA3596}" type="slidenum">
              <a:rPr lang="es-ES" smtClean="0"/>
              <a:pPr/>
              <a:t>47</a:t>
            </a:fld>
            <a:endParaRPr lang="es-ES" smtClean="0"/>
          </a:p>
        </p:txBody>
      </p:sp>
      <p:sp>
        <p:nvSpPr>
          <p:cNvPr id="77827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78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s-GT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6C9E7ED-B1E4-427F-9441-928502598701}" type="slidenum">
              <a:rPr lang="es-ES" smtClean="0"/>
              <a:pPr/>
              <a:t>9</a:t>
            </a:fld>
            <a:endParaRPr lang="es-ES" smtClean="0"/>
          </a:p>
        </p:txBody>
      </p:sp>
      <p:sp>
        <p:nvSpPr>
          <p:cNvPr id="57347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73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s-GT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B1D6307-51CF-48EB-B31A-21B8DF94E09C}" type="slidenum">
              <a:rPr lang="es-ES" smtClean="0"/>
              <a:pPr/>
              <a:t>12</a:t>
            </a:fld>
            <a:endParaRPr lang="es-ES" smtClean="0"/>
          </a:p>
        </p:txBody>
      </p:sp>
      <p:sp>
        <p:nvSpPr>
          <p:cNvPr id="55299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53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s-GT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A828C48-E2C6-4164-803E-F7B13365FCEE}" type="slidenum">
              <a:rPr lang="es-ES" smtClean="0"/>
              <a:pPr/>
              <a:t>18</a:t>
            </a:fld>
            <a:endParaRPr lang="es-ES" smtClean="0"/>
          </a:p>
        </p:txBody>
      </p:sp>
      <p:sp>
        <p:nvSpPr>
          <p:cNvPr id="58371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83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s-GT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7160D06-08AB-451A-B2A5-0B0FD7AB8A99}" type="slidenum">
              <a:rPr lang="es-ES" smtClean="0"/>
              <a:pPr/>
              <a:t>28</a:t>
            </a:fld>
            <a:endParaRPr lang="es-ES" smtClean="0"/>
          </a:p>
        </p:txBody>
      </p:sp>
      <p:sp>
        <p:nvSpPr>
          <p:cNvPr id="61443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s-GT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DC6E834-0DFE-4043-B20E-C41F982B12F1}" type="slidenum">
              <a:rPr lang="es-ES" smtClean="0"/>
              <a:pPr/>
              <a:t>29</a:t>
            </a:fld>
            <a:endParaRPr lang="es-ES" smtClean="0"/>
          </a:p>
        </p:txBody>
      </p:sp>
      <p:sp>
        <p:nvSpPr>
          <p:cNvPr id="62467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24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s-GT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A4B87AE-BF59-4469-BE7D-CBEBB5E8CE6B}" type="slidenum">
              <a:rPr lang="es-ES" smtClean="0"/>
              <a:pPr/>
              <a:t>30</a:t>
            </a:fld>
            <a:endParaRPr lang="es-ES" smtClean="0"/>
          </a:p>
        </p:txBody>
      </p:sp>
      <p:sp>
        <p:nvSpPr>
          <p:cNvPr id="63491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34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s-GT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A0D01DC-62BD-4436-9CBC-270C8D83ED16}" type="slidenum">
              <a:rPr lang="es-ES" smtClean="0"/>
              <a:pPr/>
              <a:t>31</a:t>
            </a:fld>
            <a:endParaRPr lang="es-ES" smtClean="0"/>
          </a:p>
        </p:txBody>
      </p:sp>
      <p:sp>
        <p:nvSpPr>
          <p:cNvPr id="64515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45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s-GT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Rectángulo"/>
          <p:cNvSpPr/>
          <p:nvPr/>
        </p:nvSpPr>
        <p:spPr bwMode="ltGray">
          <a:xfrm>
            <a:off x="0" y="0"/>
            <a:ext cx="9143999" cy="513543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3355848"/>
            <a:ext cx="8077200" cy="1673352"/>
          </a:xfrm>
        </p:spPr>
        <p:txBody>
          <a:bodyPr vert="horz" lIns="91440" tIns="0" rIns="45720" bIns="0" rtlCol="0" anchor="t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/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685800" y="1828800"/>
            <a:ext cx="8077200" cy="1499616"/>
          </a:xfrm>
        </p:spPr>
        <p:txBody>
          <a:bodyPr lIns="118872" tIns="0" rIns="45720" bIns="0" anchor="b"/>
          <a:lstStyle>
            <a:lvl1pPr marL="0" indent="0" algn="l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r>
              <a:rPr kumimoji="0" lang="es-ES" smtClean="0"/>
              <a:t>Haga clic para modificar el estilo de subtítulo del patrón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F86DC4-AF2C-4EA3-AA91-B2FAFDE03B82}" type="datetimeFigureOut">
              <a:rPr lang="es-ES" smtClean="0"/>
              <a:t>15/05/2014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E86E97-4E86-45B2-AA95-727CA9C719A7}" type="slidenum">
              <a:rPr lang="es-ES" smtClean="0"/>
              <a:t>‹Nº›</a:t>
            </a:fld>
            <a:endParaRPr lang="es-ES"/>
          </a:p>
        </p:txBody>
      </p:sp>
      <p:sp>
        <p:nvSpPr>
          <p:cNvPr id="10" name="9 Rectángulo"/>
          <p:cNvSpPr/>
          <p:nvPr/>
        </p:nvSpPr>
        <p:spPr bwMode="invGray">
          <a:xfrm>
            <a:off x="0" y="5128334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F86DC4-AF2C-4EA3-AA91-B2FAFDE03B82}" type="datetimeFigureOut">
              <a:rPr lang="es-ES" smtClean="0"/>
              <a:t>15/05/2014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E86E97-4E86-45B2-AA95-727CA9C719A7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Rectángulo"/>
          <p:cNvSpPr/>
          <p:nvPr/>
        </p:nvSpPr>
        <p:spPr bwMode="invGray">
          <a:xfrm>
            <a:off x="6598920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108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7 Rectángulo"/>
          <p:cNvSpPr/>
          <p:nvPr/>
        </p:nvSpPr>
        <p:spPr bwMode="ltGray">
          <a:xfrm>
            <a:off x="6647687" y="0"/>
            <a:ext cx="2514601" cy="685800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781800" y="274640"/>
            <a:ext cx="1905000" cy="5851525"/>
          </a:xfrm>
        </p:spPr>
        <p:txBody>
          <a:bodyPr vert="eaVert"/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304800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F86DC4-AF2C-4EA3-AA91-B2FAFDE03B82}" type="datetimeFigureOut">
              <a:rPr lang="es-ES" smtClean="0"/>
              <a:t>15/05/2014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2640597" y="6377459"/>
            <a:ext cx="3836404" cy="365125"/>
          </a:xfrm>
        </p:spPr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E86E97-4E86-45B2-AA95-727CA9C719A7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252728"/>
          </a:xfrm>
        </p:spPr>
        <p:txBody>
          <a:bodyPr/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F86DC4-AF2C-4EA3-AA91-B2FAFDE03B82}" type="datetimeFigureOut">
              <a:rPr lang="es-ES" smtClean="0"/>
              <a:t>15/05/2014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E86E97-4E86-45B2-AA95-727CA9C719A7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Rectángulo"/>
          <p:cNvSpPr/>
          <p:nvPr/>
        </p:nvSpPr>
        <p:spPr bwMode="ltGray">
          <a:xfrm>
            <a:off x="0" y="1"/>
            <a:ext cx="9144000" cy="260252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11 Rectángulo"/>
          <p:cNvSpPr/>
          <p:nvPr/>
        </p:nvSpPr>
        <p:spPr bwMode="invGray">
          <a:xfrm>
            <a:off x="0" y="2602520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49808" y="118872"/>
            <a:ext cx="8013192" cy="1636776"/>
          </a:xfrm>
        </p:spPr>
        <p:txBody>
          <a:bodyPr vert="horz" lIns="91440" tIns="0" rIns="91440" bIns="0" rtlCol="0" anchor="b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 cap="none" baseline="0"/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40664" y="1828800"/>
            <a:ext cx="8022336" cy="685800"/>
          </a:xfrm>
        </p:spPr>
        <p:txBody>
          <a:bodyPr lIns="146304" tIns="0" rIns="45720" bIns="0"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F86DC4-AF2C-4EA3-AA91-B2FAFDE03B82}" type="datetimeFigureOut">
              <a:rPr lang="es-ES" smtClean="0"/>
              <a:t>15/05/2014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E86E97-4E86-45B2-AA95-727CA9C719A7}" type="slidenum">
              <a:rPr lang="es-ES" smtClean="0"/>
              <a:t>‹Nº›</a:t>
            </a:fld>
            <a:endParaRPr lang="es-E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773936"/>
            <a:ext cx="4038600" cy="4623816"/>
          </a:xfrm>
        </p:spPr>
        <p:txBody>
          <a:bodyPr lIns="9144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773936"/>
            <a:ext cx="4038600" cy="462381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F86DC4-AF2C-4EA3-AA91-B2FAFDE03B82}" type="datetimeFigureOut">
              <a:rPr lang="es-ES" smtClean="0"/>
              <a:t>15/05/2014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E86E97-4E86-45B2-AA95-727CA9C719A7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98987"/>
            <a:ext cx="4040188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449512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698987"/>
            <a:ext cx="4041775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449512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F86DC4-AF2C-4EA3-AA91-B2FAFDE03B82}" type="datetimeFigureOut">
              <a:rPr lang="es-ES" smtClean="0"/>
              <a:t>15/05/2014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E86E97-4E86-45B2-AA95-727CA9C719A7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F86DC4-AF2C-4EA3-AA91-B2FAFDE03B82}" type="datetimeFigureOut">
              <a:rPr lang="es-ES" smtClean="0"/>
              <a:t>15/05/2014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E86E97-4E86-45B2-AA95-727CA9C719A7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F86DC4-AF2C-4EA3-AA91-B2FAFDE03B82}" type="datetimeFigureOut">
              <a:rPr lang="es-ES" smtClean="0"/>
              <a:t>15/05/2014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E86E97-4E86-45B2-AA95-727CA9C719A7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67838" y="152400"/>
            <a:ext cx="2523744" cy="978408"/>
          </a:xfrm>
        </p:spPr>
        <p:txBody>
          <a:bodyPr vert="horz" lIns="73152" rIns="45720" bIns="0" rtlCol="0" anchor="b">
            <a:normAutofit/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019377" y="1743133"/>
            <a:ext cx="5920641" cy="455888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67838" y="1730018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F86DC4-AF2C-4EA3-AA91-B2FAFDE03B82}" type="datetimeFigureOut">
              <a:rPr lang="es-ES" smtClean="0"/>
              <a:t>15/05/2014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E86E97-4E86-45B2-AA95-727CA9C719A7}" type="slidenum">
              <a:rPr lang="es-ES" smtClean="0"/>
              <a:t>‹Nº›</a:t>
            </a:fld>
            <a:endParaRPr lang="es-ES"/>
          </a:p>
        </p:txBody>
      </p:sp>
      <p:sp>
        <p:nvSpPr>
          <p:cNvPr id="12" name="11 Rectángulo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8 Rectángulo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64592" y="155448"/>
            <a:ext cx="2525150" cy="978408"/>
          </a:xfrm>
        </p:spPr>
        <p:txBody>
          <a:bodyPr lIns="73152" bIns="0" anchor="b"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2903805" y="1484808"/>
            <a:ext cx="6247397" cy="5373192"/>
          </a:xfrm>
          <a:solidFill>
            <a:schemeClr val="bg2">
              <a:shade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  <a:extLst/>
          </a:lstStyle>
          <a:p>
            <a:r>
              <a:rPr kumimoji="0" lang="es-ES" smtClean="0"/>
              <a:t>Haga clic en el icono para agregar una imagen</a:t>
            </a:r>
            <a:endParaRPr kumimoji="0" lang="en-US" dirty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64592" y="1728216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>
          <a:xfrm>
            <a:off x="164592" y="1170432"/>
            <a:ext cx="2523744" cy="201168"/>
          </a:xfrm>
        </p:spPr>
        <p:txBody>
          <a:bodyPr/>
          <a:lstStyle/>
          <a:p>
            <a:fld id="{CCF86DC4-AF2C-4EA3-AA91-B2FAFDE03B82}" type="datetimeFigureOut">
              <a:rPr lang="es-ES" smtClean="0"/>
              <a:t>15/05/2014</a:t>
            </a:fld>
            <a:endParaRPr lang="es-ES"/>
          </a:p>
        </p:txBody>
      </p:sp>
      <p:sp>
        <p:nvSpPr>
          <p:cNvPr id="11" name="10 Rectángulo"/>
          <p:cNvSpPr/>
          <p:nvPr/>
        </p:nvSpPr>
        <p:spPr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8 Rectángulo"/>
          <p:cNvSpPr/>
          <p:nvPr/>
        </p:nvSpPr>
        <p:spPr bwMode="invGray"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035808" y="1170432"/>
            <a:ext cx="5193792" cy="201168"/>
          </a:xfrm>
        </p:spPr>
        <p:txBody>
          <a:bodyPr/>
          <a:lstStyle>
            <a:lvl1pPr>
              <a:defRPr>
                <a:solidFill>
                  <a:schemeClr val="bg1">
                    <a:shade val="50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339328" y="1170432"/>
            <a:ext cx="733864" cy="201168"/>
          </a:xfrm>
        </p:spPr>
        <p:txBody>
          <a:bodyPr/>
          <a:lstStyle/>
          <a:p>
            <a:fld id="{E3E86E97-4E86-45B2-AA95-727CA9C719A7}" type="slidenum">
              <a:rPr lang="es-ES" smtClean="0"/>
              <a:t>‹Nº›</a:t>
            </a:fld>
            <a:endParaRPr lang="es-E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9 Rectángulo"/>
          <p:cNvSpPr/>
          <p:nvPr/>
        </p:nvSpPr>
        <p:spPr bwMode="invGray">
          <a:xfrm>
            <a:off x="0" y="1435895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7" name="6 Rectángulo"/>
          <p:cNvSpPr/>
          <p:nvPr/>
        </p:nvSpPr>
        <p:spPr bwMode="ltGray">
          <a:xfrm>
            <a:off x="0" y="0"/>
            <a:ext cx="9143999" cy="143373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775191"/>
            <a:ext cx="8229600" cy="4625609"/>
          </a:xfrm>
          <a:prstGeom prst="rect">
            <a:avLst/>
          </a:prstGeom>
        </p:spPr>
        <p:txBody>
          <a:bodyPr vert="horz" lIns="54864" tIns="91440" rtlCol="0">
            <a:normAutofit/>
          </a:bodyPr>
          <a:lstStyle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  <a:p>
            <a:pPr lvl="1" eaLnBrk="1" latinLnBrk="0" hangingPunct="1"/>
            <a:r>
              <a:rPr kumimoji="0" lang="es-ES" smtClean="0"/>
              <a:t>Segundo nivel</a:t>
            </a:r>
          </a:p>
          <a:p>
            <a:pPr lvl="2" eaLnBrk="1" latinLnBrk="0" hangingPunct="1"/>
            <a:r>
              <a:rPr kumimoji="0" lang="es-ES" smtClean="0"/>
              <a:t>Tercer nivel</a:t>
            </a:r>
          </a:p>
          <a:p>
            <a:pPr lvl="3" eaLnBrk="1" latinLnBrk="0" hangingPunct="1"/>
            <a:r>
              <a:rPr kumimoji="0" lang="es-ES" smtClean="0"/>
              <a:t>Cuarto nivel</a:t>
            </a:r>
          </a:p>
          <a:p>
            <a:pPr lvl="4" eaLnBrk="1" latinLnBrk="0" hangingPunct="1"/>
            <a:r>
              <a:rPr kumimoji="0"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476999"/>
            <a:ext cx="2133600" cy="274320"/>
          </a:xfrm>
          <a:prstGeom prst="rect">
            <a:avLst/>
          </a:prstGeom>
        </p:spPr>
        <p:txBody>
          <a:bodyPr vert="horz" lIns="109728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CCF86DC4-AF2C-4EA3-AA91-B2FAFDE03B82}" type="datetimeFigureOut">
              <a:rPr lang="es-ES" smtClean="0"/>
              <a:t>15/05/2014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2640596" y="6476999"/>
            <a:ext cx="5507719" cy="274320"/>
          </a:xfrm>
          <a:prstGeom prst="rect">
            <a:avLst/>
          </a:prstGeom>
        </p:spPr>
        <p:txBody>
          <a:bodyPr vert="horz" lIns="45720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8204396" y="6476999"/>
            <a:ext cx="733864" cy="274320"/>
          </a:xfrm>
          <a:prstGeom prst="rect">
            <a:avLst/>
          </a:prstGeom>
        </p:spPr>
        <p:txBody>
          <a:bodyPr vert="horz" bIns="0" rtlCol="0" anchor="b"/>
          <a:lstStyle>
            <a:lvl1pPr algn="r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E3E86E97-4E86-45B2-AA95-727CA9C719A7}" type="slidenum">
              <a:rPr lang="es-ES" smtClean="0"/>
              <a:t>‹Nº›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500" b="1" kern="1200">
          <a:solidFill>
            <a:schemeClr val="accent1">
              <a:satMod val="150000"/>
            </a:schemeClr>
          </a:solidFill>
          <a:effectLst/>
          <a:latin typeface="+mj-lt"/>
          <a:ea typeface="+mj-ea"/>
          <a:cs typeface="+mj-cs"/>
        </a:defRPr>
      </a:lvl1pPr>
      <a:extLst/>
    </p:titleStyle>
    <p:bodyStyle>
      <a:lvl1pPr marL="438912" indent="-320040" algn="l" rtl="0" eaLnBrk="1" latinLnBrk="0" hangingPunct="1">
        <a:spcBef>
          <a:spcPts val="0"/>
        </a:spcBef>
        <a:buClr>
          <a:schemeClr val="accent1"/>
        </a:buClr>
        <a:buSzPct val="80000"/>
        <a:buFont typeface="Wingdings 2"/>
        <a:buChar char="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31520" indent="-27432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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3"/>
        </a:buClr>
        <a:buFont typeface="Arial"/>
        <a:buChar char="▪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16152" indent="-182880" algn="l" rtl="0" eaLnBrk="1" latinLnBrk="0" hangingPunct="1">
        <a:spcBef>
          <a:spcPct val="20000"/>
        </a:spcBef>
        <a:buClr>
          <a:schemeClr val="accent4"/>
        </a:buClr>
        <a:buFont typeface="Arial"/>
        <a:buChar char="▪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26464" indent="-182880" algn="l" rtl="0" eaLnBrk="1" latinLnBrk="0" hangingPunct="1">
        <a:spcBef>
          <a:spcPct val="20000"/>
        </a:spcBef>
        <a:buClr>
          <a:schemeClr val="accent5"/>
        </a:buClr>
        <a:buFont typeface="Wingdings 3"/>
        <a:buChar char=""/>
        <a:defRPr kumimoji="0" lang="en-US" sz="2000" kern="1200" smtClean="0">
          <a:solidFill>
            <a:schemeClr val="tx1"/>
          </a:solidFill>
          <a:latin typeface="+mn-lt"/>
          <a:ea typeface="+mn-ea"/>
          <a:cs typeface="+mn-cs"/>
        </a:defRPr>
      </a:lvl5pPr>
      <a:lvl6pPr marL="1627632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ct val="20000"/>
        </a:spcBef>
        <a:buClr>
          <a:schemeClr val="accent1"/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ct val="20000"/>
        </a:spcBef>
        <a:buClr>
          <a:schemeClr val="accent2"/>
        </a:buClr>
        <a:buFont typeface="Wingdings 2" pitchFamily="18" charset="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231136" indent="-182880" algn="l" rtl="0" eaLnBrk="1" latinLnBrk="0" hangingPunct="1">
        <a:spcBef>
          <a:spcPct val="20000"/>
        </a:spcBef>
        <a:buClr>
          <a:schemeClr val="accent3"/>
        </a:buClr>
        <a:buFont typeface="Wingdings 2" pitchFamily="18" charset="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C:\Users\Jonathan\Desktop\dog%20eatting%20with%20hands.wmv" TargetMode="Externa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3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6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2.png"/><Relationship Id="rId5" Type="http://schemas.openxmlformats.org/officeDocument/2006/relationships/hyperlink" Target="http://www.proverbia.net/citasautor.asp?autor=570" TargetMode="External"/><Relationship Id="rId4" Type="http://schemas.openxmlformats.org/officeDocument/2006/relationships/hyperlink" Target="http://www.proverbia.net/enviar_frase.asp?id=17291" TargetMode="Externa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5.png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C:\Users\Jonathan\Desktop\cigue&#241;ita.wmv" TargetMode="Externa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pPr algn="r"/>
            <a:r>
              <a:rPr lang="es-GT" dirty="0" smtClean="0"/>
              <a:t>Sistema Nervioso Autónomo y Médula Suprarrenal</a:t>
            </a:r>
            <a:r>
              <a:rPr lang="es-ES" dirty="0" smtClean="0"/>
              <a:t/>
            </a:r>
            <a:br>
              <a:rPr lang="es-ES" dirty="0" smtClean="0"/>
            </a:br>
            <a:endParaRPr lang="es-ES" dirty="0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683568" y="5313760"/>
            <a:ext cx="8077200" cy="1499616"/>
          </a:xfrm>
        </p:spPr>
        <p:txBody>
          <a:bodyPr/>
          <a:lstStyle/>
          <a:p>
            <a:pPr algn="r"/>
            <a:r>
              <a:rPr lang="es-GT" dirty="0" smtClean="0"/>
              <a:t>Dr. Johnnathan Emanuel Molina</a:t>
            </a:r>
          </a:p>
          <a:p>
            <a:pPr algn="r"/>
            <a:r>
              <a:rPr lang="es-GT" dirty="0" smtClean="0"/>
              <a:t>Médico y Cirujano</a:t>
            </a:r>
          </a:p>
          <a:p>
            <a:pPr algn="r"/>
            <a:r>
              <a:rPr lang="es-GT" dirty="0" smtClean="0"/>
              <a:t>Fisiología Humana</a:t>
            </a:r>
          </a:p>
          <a:p>
            <a:pPr algn="r"/>
            <a:r>
              <a:rPr lang="es-GT" dirty="0" smtClean="0"/>
              <a:t>Universidad de San Carlos de Guatemala</a:t>
            </a:r>
          </a:p>
          <a:p>
            <a:pPr algn="r"/>
            <a:endParaRPr lang="es-E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GT" smtClean="0"/>
          </a:p>
        </p:txBody>
      </p:sp>
      <p:pic>
        <p:nvPicPr>
          <p:cNvPr id="10243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25838" t="14951" r="41946" b="45274"/>
          <a:stretch>
            <a:fillRect/>
          </a:stretch>
        </p:blipFill>
        <p:spPr>
          <a:xfrm>
            <a:off x="0" y="0"/>
            <a:ext cx="9144000" cy="6858000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GT" sz="2400" dirty="0" smtClean="0"/>
              <a:t>Anatomía del Sistema Nervioso </a:t>
            </a:r>
            <a:r>
              <a:rPr lang="es-GT" sz="2400" dirty="0" smtClean="0"/>
              <a:t>Parasimpático</a:t>
            </a:r>
            <a:endParaRPr lang="es-ES" sz="2400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es-GT" sz="1600" dirty="0" smtClean="0"/>
              <a:t>Pares Craneales III, VII, IX, y X y por los nervios sacros S1-S4</a:t>
            </a:r>
          </a:p>
          <a:p>
            <a:pPr algn="just"/>
            <a:r>
              <a:rPr lang="es-GT" sz="1600" dirty="0" smtClean="0"/>
              <a:t>III: Músculo esfínter de la pupila y músculo ciliar del ojo</a:t>
            </a:r>
          </a:p>
          <a:p>
            <a:pPr algn="just"/>
            <a:r>
              <a:rPr lang="es-GT" sz="1600" dirty="0" smtClean="0"/>
              <a:t>VII: Glándulas lagrimal, nasal y </a:t>
            </a:r>
            <a:r>
              <a:rPr lang="es-GT" sz="1600" dirty="0" err="1" smtClean="0"/>
              <a:t>submandibular</a:t>
            </a:r>
            <a:endParaRPr lang="es-GT" sz="1600" dirty="0" smtClean="0"/>
          </a:p>
          <a:p>
            <a:pPr algn="just"/>
            <a:r>
              <a:rPr lang="es-GT" sz="1600" dirty="0" smtClean="0"/>
              <a:t>IX: Glándula Parótida</a:t>
            </a:r>
          </a:p>
          <a:p>
            <a:pPr algn="just"/>
            <a:r>
              <a:rPr lang="es-GT" sz="1600" dirty="0" smtClean="0"/>
              <a:t>Los Sacros inervan a la porción descendente del colon, recto, vejiga y porciones inferiores de los uréteres. Las porciones superiores son inervadas por el X.</a:t>
            </a:r>
          </a:p>
          <a:p>
            <a:pPr algn="just"/>
            <a:r>
              <a:rPr lang="es-GT" sz="1600" dirty="0" smtClean="0"/>
              <a:t>Neuronas Pre y </a:t>
            </a:r>
            <a:r>
              <a:rPr lang="es-GT" sz="1600" dirty="0" err="1" smtClean="0"/>
              <a:t>posganglionares</a:t>
            </a:r>
            <a:r>
              <a:rPr lang="es-GT" sz="1600" dirty="0" smtClean="0"/>
              <a:t>, sin interrupción, las </a:t>
            </a:r>
            <a:r>
              <a:rPr lang="es-GT" sz="1600" dirty="0" err="1" smtClean="0"/>
              <a:t>preganglionares</a:t>
            </a:r>
            <a:r>
              <a:rPr lang="es-GT" sz="1600" dirty="0" smtClean="0"/>
              <a:t> llegan cerca del órgano.</a:t>
            </a:r>
          </a:p>
          <a:p>
            <a:pPr algn="just">
              <a:buNone/>
            </a:pPr>
            <a:endParaRPr lang="es-GT" sz="1600" dirty="0" smtClean="0"/>
          </a:p>
          <a:p>
            <a:pPr algn="just"/>
            <a:endParaRPr lang="es-GT" sz="1600" dirty="0" smtClean="0"/>
          </a:p>
          <a:p>
            <a:pPr algn="just"/>
            <a:endParaRPr lang="es-ES" sz="1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xfrm>
            <a:off x="2484438" y="259879"/>
            <a:ext cx="4392612" cy="504825"/>
          </a:xfrm>
          <a:gradFill rotWithShape="1">
            <a:gsLst>
              <a:gs pos="0">
                <a:srgbClr val="470076"/>
              </a:gs>
              <a:gs pos="50000">
                <a:srgbClr val="9900FF"/>
              </a:gs>
              <a:gs pos="100000">
                <a:srgbClr val="470076"/>
              </a:gs>
            </a:gsLst>
            <a:lin ang="5400000" scaled="1"/>
          </a:gradFill>
          <a:ln>
            <a:solidFill>
              <a:srgbClr val="FF3300"/>
            </a:solidFill>
          </a:ln>
        </p:spPr>
        <p:txBody>
          <a:bodyPr>
            <a:normAutofit fontScale="90000"/>
          </a:bodyPr>
          <a:lstStyle/>
          <a:p>
            <a:pPr algn="ctr" eaLnBrk="1" hangingPunct="1"/>
            <a:r>
              <a:rPr lang="es-ES_tradnl" sz="3200" b="1" dirty="0" smtClean="0">
                <a:solidFill>
                  <a:srgbClr val="66FF66"/>
                </a:solidFill>
              </a:rPr>
              <a:t>PARASIMPATICO</a:t>
            </a:r>
            <a:endParaRPr lang="es-ES" sz="3200" b="1" dirty="0" smtClean="0">
              <a:solidFill>
                <a:srgbClr val="66FF66"/>
              </a:solidFill>
            </a:endParaRPr>
          </a:p>
        </p:txBody>
      </p:sp>
      <p:sp>
        <p:nvSpPr>
          <p:cNvPr id="12291" name="Rectangle 8"/>
          <p:cNvSpPr>
            <a:spLocks noChangeArrowheads="1"/>
          </p:cNvSpPr>
          <p:nvPr/>
        </p:nvSpPr>
        <p:spPr bwMode="auto">
          <a:xfrm>
            <a:off x="323850" y="2349500"/>
            <a:ext cx="2374900" cy="360363"/>
          </a:xfrm>
          <a:prstGeom prst="rect">
            <a:avLst/>
          </a:prstGeom>
          <a:solidFill>
            <a:srgbClr val="6600CC"/>
          </a:solidFill>
          <a:ln w="9525">
            <a:solidFill>
              <a:srgbClr val="FF33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s-ES" b="1">
                <a:solidFill>
                  <a:srgbClr val="FFFF00"/>
                </a:solidFill>
              </a:rPr>
              <a:t>PARES CRANEALES</a:t>
            </a:r>
          </a:p>
        </p:txBody>
      </p:sp>
      <p:sp>
        <p:nvSpPr>
          <p:cNvPr id="12292" name="Oval 9"/>
          <p:cNvSpPr>
            <a:spLocks noChangeArrowheads="1"/>
          </p:cNvSpPr>
          <p:nvPr/>
        </p:nvSpPr>
        <p:spPr bwMode="auto">
          <a:xfrm>
            <a:off x="3059113" y="1557338"/>
            <a:ext cx="433387" cy="360362"/>
          </a:xfrm>
          <a:prstGeom prst="ellipse">
            <a:avLst/>
          </a:prstGeom>
          <a:solidFill>
            <a:schemeClr val="folHlink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s-ES" sz="1600"/>
              <a:t>III</a:t>
            </a:r>
          </a:p>
        </p:txBody>
      </p:sp>
      <p:sp>
        <p:nvSpPr>
          <p:cNvPr id="12293" name="Oval 10"/>
          <p:cNvSpPr>
            <a:spLocks noChangeArrowheads="1"/>
          </p:cNvSpPr>
          <p:nvPr/>
        </p:nvSpPr>
        <p:spPr bwMode="auto">
          <a:xfrm>
            <a:off x="3059113" y="2060575"/>
            <a:ext cx="433387" cy="360363"/>
          </a:xfrm>
          <a:prstGeom prst="ellipse">
            <a:avLst/>
          </a:prstGeom>
          <a:solidFill>
            <a:schemeClr val="folHlink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s-ES" sz="1600"/>
              <a:t>VII</a:t>
            </a:r>
          </a:p>
        </p:txBody>
      </p:sp>
      <p:sp>
        <p:nvSpPr>
          <p:cNvPr id="12294" name="Oval 11"/>
          <p:cNvSpPr>
            <a:spLocks noChangeArrowheads="1"/>
          </p:cNvSpPr>
          <p:nvPr/>
        </p:nvSpPr>
        <p:spPr bwMode="auto">
          <a:xfrm>
            <a:off x="3059113" y="2565400"/>
            <a:ext cx="433387" cy="360363"/>
          </a:xfrm>
          <a:prstGeom prst="ellipse">
            <a:avLst/>
          </a:prstGeom>
          <a:solidFill>
            <a:schemeClr val="folHlink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s-ES" sz="1600"/>
              <a:t>IX</a:t>
            </a:r>
          </a:p>
        </p:txBody>
      </p:sp>
      <p:sp>
        <p:nvSpPr>
          <p:cNvPr id="12295" name="Oval 12"/>
          <p:cNvSpPr>
            <a:spLocks noChangeArrowheads="1"/>
          </p:cNvSpPr>
          <p:nvPr/>
        </p:nvSpPr>
        <p:spPr bwMode="auto">
          <a:xfrm>
            <a:off x="3059113" y="3068638"/>
            <a:ext cx="433387" cy="360362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s-ES" sz="1600" b="1"/>
              <a:t>X</a:t>
            </a:r>
          </a:p>
        </p:txBody>
      </p:sp>
      <p:sp>
        <p:nvSpPr>
          <p:cNvPr id="12296" name="Text Box 13"/>
          <p:cNvSpPr txBox="1">
            <a:spLocks noChangeArrowheads="1"/>
          </p:cNvSpPr>
          <p:nvPr/>
        </p:nvSpPr>
        <p:spPr bwMode="auto">
          <a:xfrm>
            <a:off x="3563938" y="3092450"/>
            <a:ext cx="687387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s-ES" sz="1600" b="1">
                <a:solidFill>
                  <a:srgbClr val="FF3300"/>
                </a:solidFill>
              </a:rPr>
              <a:t>75%</a:t>
            </a:r>
          </a:p>
        </p:txBody>
      </p:sp>
      <p:sp>
        <p:nvSpPr>
          <p:cNvPr id="12297" name="AutoShape 14"/>
          <p:cNvSpPr>
            <a:spLocks/>
          </p:cNvSpPr>
          <p:nvPr/>
        </p:nvSpPr>
        <p:spPr bwMode="auto">
          <a:xfrm>
            <a:off x="2843213" y="1484313"/>
            <a:ext cx="215900" cy="2089150"/>
          </a:xfrm>
          <a:prstGeom prst="leftBrace">
            <a:avLst>
              <a:gd name="adj1" fmla="val 80637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s-GT"/>
          </a:p>
        </p:txBody>
      </p:sp>
      <p:sp>
        <p:nvSpPr>
          <p:cNvPr id="12298" name="Line 15"/>
          <p:cNvSpPr>
            <a:spLocks noChangeShapeType="1"/>
          </p:cNvSpPr>
          <p:nvPr/>
        </p:nvSpPr>
        <p:spPr bwMode="auto">
          <a:xfrm>
            <a:off x="1476375" y="2708275"/>
            <a:ext cx="0" cy="2665413"/>
          </a:xfrm>
          <a:prstGeom prst="line">
            <a:avLst/>
          </a:prstGeom>
          <a:noFill/>
          <a:ln w="9525">
            <a:solidFill>
              <a:srgbClr val="FF3300"/>
            </a:solidFill>
            <a:round/>
            <a:headEnd/>
            <a:tailEnd/>
          </a:ln>
        </p:spPr>
        <p:txBody>
          <a:bodyPr/>
          <a:lstStyle/>
          <a:p>
            <a:endParaRPr lang="es-ES"/>
          </a:p>
        </p:txBody>
      </p:sp>
      <p:sp>
        <p:nvSpPr>
          <p:cNvPr id="12299" name="Rectangle 16"/>
          <p:cNvSpPr>
            <a:spLocks noChangeArrowheads="1"/>
          </p:cNvSpPr>
          <p:nvPr/>
        </p:nvSpPr>
        <p:spPr bwMode="auto">
          <a:xfrm>
            <a:off x="971550" y="5373688"/>
            <a:ext cx="914400" cy="360362"/>
          </a:xfrm>
          <a:prstGeom prst="rect">
            <a:avLst/>
          </a:prstGeom>
          <a:solidFill>
            <a:srgbClr val="FF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s-ES" sz="1400" b="1"/>
              <a:t>SACROS</a:t>
            </a:r>
          </a:p>
        </p:txBody>
      </p:sp>
      <p:pic>
        <p:nvPicPr>
          <p:cNvPr id="12300" name="Picture 18"/>
          <p:cNvPicPr>
            <a:picLocks noChangeAspect="1" noChangeArrowheads="1"/>
          </p:cNvPicPr>
          <p:nvPr/>
        </p:nvPicPr>
        <p:blipFill>
          <a:blip r:embed="rId3" cstate="print"/>
          <a:srcRect l="32275" t="43098" r="29329" b="13585"/>
          <a:stretch>
            <a:fillRect/>
          </a:stretch>
        </p:blipFill>
        <p:spPr bwMode="auto">
          <a:xfrm>
            <a:off x="3995936" y="1196975"/>
            <a:ext cx="5148063" cy="55643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1026" name="AutoShape 2" descr="mk:@MSITStore:C:\Users\Jonathan\Desktop\Goodman-Gilmans%20The%20Pharmacological%20Basis%20of%20Therapeutics%20-%2012th%20Ed.chm::/II.%20Neuropharmacology/8._files/loadBinary_007.gif"/>
          <p:cNvSpPr>
            <a:spLocks noChangeAspect="1" noChangeArrowheads="1"/>
          </p:cNvSpPr>
          <p:nvPr/>
        </p:nvSpPr>
        <p:spPr bwMode="auto">
          <a:xfrm>
            <a:off x="63500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1028" name="AutoShape 4" descr="mk:@MSITStore:C:\Users\Jonathan\Desktop\Goodman-Gilmans%20The%20Pharmacological%20Basis%20of%20Therapeutics%20-%2012th%20Ed.chm::/II.%20Neuropharmacology/8._files/loadBinary_007.gif"/>
          <p:cNvSpPr>
            <a:spLocks noChangeAspect="1" noChangeArrowheads="1"/>
          </p:cNvSpPr>
          <p:nvPr/>
        </p:nvSpPr>
        <p:spPr bwMode="auto">
          <a:xfrm>
            <a:off x="63500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1030" name="AutoShape 6" descr="mk:@MSITStore:C:\Users\Jonathan\Desktop\Goodman-Gilmans%20The%20Pharmacological%20Basis%20of%20Therapeutics%20-%2012th%20Ed.chm::/II.%20Neuropharmacology/8._files/loadBinary_007.gif"/>
          <p:cNvSpPr>
            <a:spLocks noChangeAspect="1" noChangeArrowheads="1"/>
          </p:cNvSpPr>
          <p:nvPr/>
        </p:nvSpPr>
        <p:spPr bwMode="auto">
          <a:xfrm>
            <a:off x="63500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1032" name="AutoShape 8" descr="mk:@MSITStore:C:\Users\Jonathan\Desktop\Goodman-Gilmans%20The%20Pharmacological%20Basis%20of%20Therapeutics%20-%2012th%20Ed.chm::/II.%20Neuropharmacology/8._files/loadBinary_005.gif"/>
          <p:cNvSpPr>
            <a:spLocks noChangeAspect="1" noChangeArrowheads="1"/>
          </p:cNvSpPr>
          <p:nvPr/>
        </p:nvSpPr>
        <p:spPr bwMode="auto">
          <a:xfrm>
            <a:off x="63500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1034" name="AutoShape 10" descr="mk:@MSITStore:C:\Users\Jonathan\Desktop\Goodman-Gilmans%20The%20Pharmacological%20Basis%20of%20Therapeutics%20-%2012th%20Ed.chm::/II.%20Neuropharmacology/8._files/loadBinary_005.gif"/>
          <p:cNvSpPr>
            <a:spLocks noChangeAspect="1" noChangeArrowheads="1"/>
          </p:cNvSpPr>
          <p:nvPr/>
        </p:nvSpPr>
        <p:spPr bwMode="auto">
          <a:xfrm>
            <a:off x="63500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pic>
        <p:nvPicPr>
          <p:cNvPr id="1035" name="Picture 11"/>
          <p:cNvPicPr>
            <a:picLocks noChangeAspect="1" noChangeArrowheads="1"/>
          </p:cNvPicPr>
          <p:nvPr/>
        </p:nvPicPr>
        <p:blipFill>
          <a:blip r:embed="rId2" cstate="print"/>
          <a:srcRect l="32925" t="16360" r="13945" b="9813"/>
          <a:stretch>
            <a:fillRect/>
          </a:stretch>
        </p:blipFill>
        <p:spPr bwMode="auto">
          <a:xfrm>
            <a:off x="323528" y="260647"/>
            <a:ext cx="8352928" cy="6192689"/>
          </a:xfrm>
          <a:prstGeom prst="rect">
            <a:avLst/>
          </a:prstGeom>
          <a:solidFill>
            <a:srgbClr val="000000">
              <a:shade val="95000"/>
            </a:srgbClr>
          </a:solidFill>
          <a:ln w="444500" cap="sq">
            <a:solidFill>
              <a:srgbClr val="000000"/>
            </a:solidFill>
            <a:miter lim="800000"/>
          </a:ln>
          <a:effectLst>
            <a:outerShdw blurRad="254000" dist="190500" dir="2700000" sy="90000" algn="bl" rotWithShape="0">
              <a:srgbClr val="000000">
                <a:alpha val="40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4" name="Picture 2" descr="C:\Users\BLANCA\Desktop\photo(3)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7544" y="-152400"/>
            <a:ext cx="8219257" cy="7010400"/>
          </a:xfrm>
          <a:prstGeom prst="rect">
            <a:avLst/>
          </a:prstGeom>
          <a:solidFill>
            <a:srgbClr val="000000">
              <a:shade val="95000"/>
            </a:srgbClr>
          </a:solidFill>
          <a:ln w="444500" cap="sq">
            <a:solidFill>
              <a:srgbClr val="000000"/>
            </a:solidFill>
            <a:miter lim="800000"/>
          </a:ln>
          <a:effectLst>
            <a:outerShdw blurRad="254000" dist="190500" dir="2700000" sy="90000" algn="bl" rotWithShape="0">
              <a:srgbClr val="000000">
                <a:alpha val="40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GT" sz="2400" dirty="0" smtClean="0"/>
              <a:t>Receptores en los Órganos Efectores</a:t>
            </a:r>
            <a:endParaRPr lang="es-ES" sz="2400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251520" y="1772816"/>
            <a:ext cx="4114800" cy="4625609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es-GT" sz="1600" dirty="0" smtClean="0"/>
              <a:t>Acetilcolina estimula a 2 tipos de receptores:</a:t>
            </a:r>
          </a:p>
          <a:p>
            <a:pPr algn="just">
              <a:buNone/>
            </a:pPr>
            <a:r>
              <a:rPr lang="es-GT" sz="1600" dirty="0" smtClean="0"/>
              <a:t>1)</a:t>
            </a:r>
            <a:r>
              <a:rPr lang="es-GT" sz="1600" dirty="0" err="1" smtClean="0"/>
              <a:t>Muscarínicos</a:t>
            </a:r>
            <a:r>
              <a:rPr lang="es-GT" sz="1600" dirty="0" smtClean="0"/>
              <a:t> </a:t>
            </a:r>
            <a:r>
              <a:rPr lang="es-GT" sz="1600" i="1" dirty="0" smtClean="0"/>
              <a:t>(muscarina-setas)</a:t>
            </a:r>
          </a:p>
          <a:p>
            <a:pPr algn="just">
              <a:buNone/>
            </a:pPr>
            <a:r>
              <a:rPr lang="es-GT" sz="1600" i="1" dirty="0" smtClean="0"/>
              <a:t>-presentes en células efectoras estimuladas por el SNP y el SNS</a:t>
            </a:r>
          </a:p>
          <a:p>
            <a:pPr algn="just">
              <a:buNone/>
            </a:pPr>
            <a:r>
              <a:rPr lang="es-GT" sz="1600" dirty="0" smtClean="0"/>
              <a:t>2)Nicotínicos </a:t>
            </a:r>
            <a:r>
              <a:rPr lang="es-GT" sz="1600" i="1" dirty="0" smtClean="0"/>
              <a:t>(nicotina)</a:t>
            </a:r>
          </a:p>
          <a:p>
            <a:pPr algn="just">
              <a:buNone/>
            </a:pPr>
            <a:r>
              <a:rPr lang="es-GT" sz="1600" i="1" dirty="0" smtClean="0"/>
              <a:t>-presentes en los ganglios autónomos en la unión pre y pos ganglionar Y Unión Neuromuscular</a:t>
            </a:r>
          </a:p>
          <a:p>
            <a:pPr algn="just">
              <a:buNone/>
            </a:pPr>
            <a:endParaRPr lang="es-GT" sz="1600" i="1" dirty="0" smtClean="0"/>
          </a:p>
          <a:p>
            <a:pPr algn="just"/>
            <a:r>
              <a:rPr lang="es-GT" sz="1600" i="1" dirty="0" smtClean="0"/>
              <a:t>Adrenalina y </a:t>
            </a:r>
            <a:r>
              <a:rPr lang="es-GT" sz="1600" i="1" dirty="0" err="1" smtClean="0"/>
              <a:t>Noradrenalina</a:t>
            </a:r>
            <a:r>
              <a:rPr lang="es-GT" sz="1600" i="1" dirty="0" smtClean="0"/>
              <a:t> estimulan a 2 grandes tipos de receptores:</a:t>
            </a:r>
          </a:p>
          <a:p>
            <a:pPr marL="461772" indent="-342900" algn="just">
              <a:buAutoNum type="arabicParenR"/>
            </a:pPr>
            <a:r>
              <a:rPr lang="es-GT" sz="1600" i="1" dirty="0" smtClean="0"/>
              <a:t>Receptores Alfa(</a:t>
            </a:r>
            <a:r>
              <a:rPr lang="el-GR" sz="1600" i="1" dirty="0" smtClean="0"/>
              <a:t>α</a:t>
            </a:r>
            <a:r>
              <a:rPr lang="el-GR" sz="1600" i="1" dirty="0" smtClean="0"/>
              <a:t> </a:t>
            </a:r>
            <a:r>
              <a:rPr lang="es-GT" sz="1600" i="1" dirty="0" smtClean="0"/>
              <a:t>1 y </a:t>
            </a:r>
            <a:r>
              <a:rPr lang="el-GR" sz="1600" i="1" dirty="0" smtClean="0"/>
              <a:t>α</a:t>
            </a:r>
            <a:r>
              <a:rPr lang="es-GT" sz="1600" i="1" dirty="0" smtClean="0"/>
              <a:t>2)</a:t>
            </a:r>
          </a:p>
          <a:p>
            <a:pPr marL="461772" indent="-342900" algn="just">
              <a:buAutoNum type="arabicParenR"/>
            </a:pPr>
            <a:r>
              <a:rPr lang="es-GT" sz="1600" i="1" dirty="0" smtClean="0"/>
              <a:t>Receptores Beta (</a:t>
            </a:r>
            <a:r>
              <a:rPr lang="el-GR" sz="1600" i="1" dirty="0" smtClean="0"/>
              <a:t>β</a:t>
            </a:r>
            <a:r>
              <a:rPr lang="es-GT" sz="1600" i="1" dirty="0" smtClean="0"/>
              <a:t>1, </a:t>
            </a:r>
            <a:r>
              <a:rPr lang="el-GR" sz="1600" i="1" dirty="0" smtClean="0"/>
              <a:t>β</a:t>
            </a:r>
            <a:r>
              <a:rPr lang="es-GT" sz="1600" i="1" dirty="0" smtClean="0"/>
              <a:t>2</a:t>
            </a:r>
            <a:r>
              <a:rPr lang="el-GR" sz="1600" i="1" dirty="0" smtClean="0"/>
              <a:t> </a:t>
            </a:r>
            <a:r>
              <a:rPr lang="es-GT" sz="1600" i="1" dirty="0" smtClean="0"/>
              <a:t>y </a:t>
            </a:r>
            <a:r>
              <a:rPr lang="el-GR" sz="1600" i="1" dirty="0" smtClean="0"/>
              <a:t>β</a:t>
            </a:r>
            <a:r>
              <a:rPr lang="es-GT" sz="1600" i="1" dirty="0" smtClean="0"/>
              <a:t>3)</a:t>
            </a:r>
          </a:p>
          <a:p>
            <a:pPr marL="461772" indent="-342900" algn="just">
              <a:buAutoNum type="arabicParenR"/>
            </a:pPr>
            <a:endParaRPr lang="es-GT" sz="1600" i="1" dirty="0" smtClean="0"/>
          </a:p>
          <a:p>
            <a:pPr marL="461772" indent="-342900" algn="just">
              <a:buNone/>
            </a:pPr>
            <a:r>
              <a:rPr lang="es-GT" sz="1600" i="1" dirty="0" smtClean="0"/>
              <a:t>-</a:t>
            </a:r>
            <a:r>
              <a:rPr lang="es-GT" sz="1600" i="1" dirty="0" err="1" smtClean="0"/>
              <a:t>Noradrenalina</a:t>
            </a:r>
            <a:r>
              <a:rPr lang="es-GT" sz="1600" i="1" dirty="0" smtClean="0"/>
              <a:t> estimula  sobretodo </a:t>
            </a:r>
            <a:r>
              <a:rPr lang="el-GR" sz="1600" i="1" dirty="0" smtClean="0"/>
              <a:t>α </a:t>
            </a:r>
            <a:r>
              <a:rPr lang="es-GT" sz="1600" i="1" dirty="0" smtClean="0"/>
              <a:t> y poco a los </a:t>
            </a:r>
            <a:r>
              <a:rPr lang="el-GR" sz="1600" i="1" dirty="0" smtClean="0"/>
              <a:t>β</a:t>
            </a:r>
            <a:r>
              <a:rPr lang="es-GT" sz="1600" i="1" dirty="0" smtClean="0"/>
              <a:t>.</a:t>
            </a:r>
          </a:p>
          <a:p>
            <a:pPr marL="461772" indent="-342900" algn="just">
              <a:buNone/>
            </a:pPr>
            <a:r>
              <a:rPr lang="es-GT" sz="1600" i="1" dirty="0" smtClean="0"/>
              <a:t>-Adrenalina estimula a ambos receptores por igual.</a:t>
            </a:r>
          </a:p>
          <a:p>
            <a:pPr marL="461772" indent="-342900" algn="just">
              <a:buNone/>
            </a:pPr>
            <a:endParaRPr lang="es-GT" sz="1600" i="1" dirty="0" smtClean="0"/>
          </a:p>
          <a:p>
            <a:pPr marL="461772" indent="-342900" algn="just">
              <a:buNone/>
            </a:pPr>
            <a:r>
              <a:rPr lang="es-GT" sz="1600" i="1" u="sng" dirty="0" smtClean="0"/>
              <a:t>“Las respuestas en los diferentes órganos varían según el tipo de receptor que éstos expresen”</a:t>
            </a:r>
          </a:p>
          <a:p>
            <a:pPr marL="461772" indent="-342900" algn="just">
              <a:buNone/>
            </a:pPr>
            <a:endParaRPr lang="es-GT" sz="1600" i="1" u="sng" dirty="0" smtClean="0"/>
          </a:p>
          <a:p>
            <a:pPr marL="461772" indent="-342900" algn="just">
              <a:buNone/>
            </a:pPr>
            <a:endParaRPr lang="es-GT" sz="1600" dirty="0" smtClean="0"/>
          </a:p>
          <a:p>
            <a:pPr marL="461772" indent="-342900" algn="just">
              <a:buAutoNum type="arabicParenR"/>
            </a:pPr>
            <a:endParaRPr lang="es-GT" sz="1600" i="1" dirty="0" smtClean="0"/>
          </a:p>
          <a:p>
            <a:pPr algn="just">
              <a:buNone/>
            </a:pPr>
            <a:endParaRPr lang="es-GT" sz="1600" i="1" dirty="0" smtClean="0"/>
          </a:p>
          <a:p>
            <a:pPr algn="just">
              <a:buNone/>
            </a:pPr>
            <a:endParaRPr lang="es-ES" sz="1600" i="1" dirty="0"/>
          </a:p>
        </p:txBody>
      </p:sp>
      <p:sp>
        <p:nvSpPr>
          <p:cNvPr id="32770" name="AutoShape 2" descr="mk:@MSITStore:C:\Users\Jonathan\Desktop\Goodman-Gilmans%20The%20Pharmacological%20Basis%20of%20Therapeutics%20-%2012th%20Ed.chm::/II.%20Neuropharmacology/8._files/loadBinary_005.gif"/>
          <p:cNvSpPr>
            <a:spLocks noChangeAspect="1" noChangeArrowheads="1"/>
          </p:cNvSpPr>
          <p:nvPr/>
        </p:nvSpPr>
        <p:spPr bwMode="auto">
          <a:xfrm>
            <a:off x="63500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pic>
        <p:nvPicPr>
          <p:cNvPr id="6" name="Picture 5" descr="C:\Users\DEYANIRA\Pictures\image_135795680115514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279" t="12069" r="3269" b="9484"/>
          <a:stretch>
            <a:fillRect/>
          </a:stretch>
        </p:blipFill>
        <p:spPr bwMode="auto">
          <a:xfrm>
            <a:off x="4572000" y="1700808"/>
            <a:ext cx="4572000" cy="475252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6 CuadroTexto"/>
          <p:cNvSpPr txBox="1"/>
          <p:nvPr/>
        </p:nvSpPr>
        <p:spPr>
          <a:xfrm>
            <a:off x="4644008" y="5661248"/>
            <a:ext cx="19442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GT" sz="1200" dirty="0" smtClean="0"/>
              <a:t>Inhibición de liberación de neurotransmisores (</a:t>
            </a:r>
            <a:r>
              <a:rPr lang="el-GR" sz="1200" i="1" dirty="0" smtClean="0"/>
              <a:t>α </a:t>
            </a:r>
            <a:r>
              <a:rPr lang="es-GT" sz="1200" dirty="0" smtClean="0"/>
              <a:t>2)</a:t>
            </a:r>
            <a:endParaRPr lang="es-ES" sz="1200" dirty="0"/>
          </a:p>
        </p:txBody>
      </p:sp>
      <p:sp>
        <p:nvSpPr>
          <p:cNvPr id="8" name="7 CuadroTexto"/>
          <p:cNvSpPr txBox="1"/>
          <p:nvPr/>
        </p:nvSpPr>
        <p:spPr>
          <a:xfrm>
            <a:off x="6804248" y="6309320"/>
            <a:ext cx="1728192" cy="36933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r>
              <a:rPr lang="es-GT" dirty="0" err="1" smtClean="0"/>
              <a:t>Termogenia</a:t>
            </a:r>
            <a:r>
              <a:rPr lang="es-GT" dirty="0" smtClean="0"/>
              <a:t> </a:t>
            </a:r>
            <a:r>
              <a:rPr lang="el-GR" i="1" dirty="0" smtClean="0"/>
              <a:t>β</a:t>
            </a:r>
            <a:r>
              <a:rPr lang="es-GT" i="1" dirty="0" smtClean="0"/>
              <a:t>3</a:t>
            </a:r>
            <a:r>
              <a:rPr lang="es-GT" dirty="0" smtClean="0"/>
              <a:t> </a:t>
            </a:r>
            <a:endParaRPr lang="es-E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GT" sz="2400" dirty="0" smtClean="0"/>
              <a:t>Referencia a Farmacología…</a:t>
            </a:r>
            <a:endParaRPr lang="es-ES" sz="2400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endParaRPr lang="es-ES" sz="1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 dirty="0"/>
          </a:p>
        </p:txBody>
      </p:sp>
      <p:pic>
        <p:nvPicPr>
          <p:cNvPr id="4" name="dog eatting with hands.wmv">
            <a:hlinkClick r:id="" action="ppaction://media"/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 cstate="print"/>
          <a:stretch>
            <a:fillRect/>
          </a:stretch>
        </p:blipFill>
        <p:spPr>
          <a:xfrm>
            <a:off x="395536" y="260648"/>
            <a:ext cx="8352928" cy="6264696"/>
          </a:xfrm>
          <a:prstGeom prst="rect">
            <a:avLst/>
          </a:prstGeom>
          <a:solidFill>
            <a:srgbClr val="000000">
              <a:shade val="95000"/>
            </a:srgbClr>
          </a:solidFill>
          <a:ln w="444500" cap="sq">
            <a:solidFill>
              <a:srgbClr val="000000"/>
            </a:solidFill>
            <a:miter lim="800000"/>
          </a:ln>
          <a:effectLst>
            <a:outerShdw blurRad="254000" dist="190500" dir="2700000" sy="90000" algn="bl" rotWithShape="0">
              <a:srgbClr val="000000">
                <a:alpha val="40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632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>
            <p:ph type="body" idx="1"/>
          </p:nvPr>
        </p:nvPicPr>
        <p:blipFill>
          <a:blip r:embed="rId3" cstate="print"/>
          <a:srcRect l="4495" t="45177" r="40375" b="11856"/>
          <a:stretch>
            <a:fillRect/>
          </a:stretch>
        </p:blipFill>
        <p:spPr>
          <a:xfrm>
            <a:off x="395288" y="1412875"/>
            <a:ext cx="8280400" cy="5040313"/>
          </a:xfrm>
        </p:spPr>
      </p:pic>
      <p:sp>
        <p:nvSpPr>
          <p:cNvPr id="15363" name="Rectangle 3"/>
          <p:cNvSpPr>
            <a:spLocks noChangeArrowheads="1"/>
          </p:cNvSpPr>
          <p:nvPr/>
        </p:nvSpPr>
        <p:spPr bwMode="auto">
          <a:xfrm>
            <a:off x="1403350" y="692150"/>
            <a:ext cx="6264275" cy="504825"/>
          </a:xfrm>
          <a:prstGeom prst="rect">
            <a:avLst/>
          </a:prstGeom>
          <a:solidFill>
            <a:srgbClr val="C19AD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s-ES" b="1"/>
              <a:t>RECEPTORES PARA LA ACETIL COLINA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GT" smtClean="0"/>
          </a:p>
        </p:txBody>
      </p:sp>
      <p:pic>
        <p:nvPicPr>
          <p:cNvPr id="16387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24942" t="13361" r="42841" b="45274"/>
          <a:stretch>
            <a:fillRect/>
          </a:stretch>
        </p:blipFill>
        <p:spPr>
          <a:xfrm>
            <a:off x="0" y="-31750"/>
            <a:ext cx="9144000" cy="6889750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4192438" cy="307963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192438" y="0"/>
            <a:ext cx="4951561" cy="350570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3068828"/>
            <a:ext cx="4192438" cy="3789172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192438" y="3505705"/>
            <a:ext cx="4951561" cy="335229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GT" smtClean="0"/>
          </a:p>
        </p:txBody>
      </p:sp>
      <p:pic>
        <p:nvPicPr>
          <p:cNvPr id="17411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24942" t="13361" r="41946" b="42091"/>
          <a:stretch>
            <a:fillRect/>
          </a:stretch>
        </p:blipFill>
        <p:spPr>
          <a:xfrm>
            <a:off x="0" y="25400"/>
            <a:ext cx="9144000" cy="6832600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GT" smtClean="0"/>
          </a:p>
        </p:txBody>
      </p:sp>
      <p:pic>
        <p:nvPicPr>
          <p:cNvPr id="18435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24942" t="13361" r="41945" b="43683"/>
          <a:stretch>
            <a:fillRect/>
          </a:stretch>
        </p:blipFill>
        <p:spPr>
          <a:xfrm>
            <a:off x="0" y="63500"/>
            <a:ext cx="9144000" cy="6794500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GT" smtClean="0"/>
          </a:p>
        </p:txBody>
      </p:sp>
      <p:pic>
        <p:nvPicPr>
          <p:cNvPr id="19459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24942" t="14951" r="42841" b="42091"/>
          <a:stretch>
            <a:fillRect/>
          </a:stretch>
        </p:blipFill>
        <p:spPr>
          <a:xfrm>
            <a:off x="0" y="0"/>
            <a:ext cx="9144000" cy="6858000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GT" smtClean="0"/>
          </a:p>
        </p:txBody>
      </p:sp>
      <p:pic>
        <p:nvPicPr>
          <p:cNvPr id="20483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25838" t="14951" r="42841" b="45274"/>
          <a:stretch>
            <a:fillRect/>
          </a:stretch>
        </p:blipFill>
        <p:spPr>
          <a:xfrm>
            <a:off x="0" y="0"/>
            <a:ext cx="9144000" cy="6858000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GT" smtClean="0"/>
          </a:p>
        </p:txBody>
      </p:sp>
      <p:sp>
        <p:nvSpPr>
          <p:cNvPr id="21507" name="2 Marcador de contenido"/>
          <p:cNvSpPr>
            <a:spLocks noGrp="1"/>
          </p:cNvSpPr>
          <p:nvPr>
            <p:ph idx="1"/>
          </p:nvPr>
        </p:nvSpPr>
        <p:spPr>
          <a:xfrm>
            <a:off x="457200" y="0"/>
            <a:ext cx="8229600" cy="6126163"/>
          </a:xfrm>
        </p:spPr>
        <p:txBody>
          <a:bodyPr/>
          <a:lstStyle/>
          <a:p>
            <a:endParaRPr lang="es-GT" smtClean="0"/>
          </a:p>
        </p:txBody>
      </p:sp>
      <p:pic>
        <p:nvPicPr>
          <p:cNvPr id="21508" name="Picture 2"/>
          <p:cNvPicPr>
            <a:picLocks noChangeAspect="1" noChangeArrowheads="1"/>
          </p:cNvPicPr>
          <p:nvPr/>
        </p:nvPicPr>
        <p:blipFill>
          <a:blip r:embed="rId2" cstate="print"/>
          <a:srcRect l="24506" t="13251" r="42419" b="41600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GT" smtClean="0"/>
          </a:p>
        </p:txBody>
      </p:sp>
      <p:pic>
        <p:nvPicPr>
          <p:cNvPr id="22531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24942" t="13361" r="42841" b="42091"/>
          <a:stretch>
            <a:fillRect/>
          </a:stretch>
        </p:blipFill>
        <p:spPr>
          <a:xfrm>
            <a:off x="0" y="0"/>
            <a:ext cx="9144000" cy="6858000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GT" smtClean="0"/>
          </a:p>
        </p:txBody>
      </p:sp>
      <p:pic>
        <p:nvPicPr>
          <p:cNvPr id="23555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24942" t="16542" r="44630" b="42091"/>
          <a:stretch>
            <a:fillRect/>
          </a:stretch>
        </p:blipFill>
        <p:spPr>
          <a:xfrm>
            <a:off x="0" y="0"/>
            <a:ext cx="9144000" cy="6858000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</a:t>
            </a:r>
          </a:p>
        </p:txBody>
      </p:sp>
      <p:pic>
        <p:nvPicPr>
          <p:cNvPr id="26627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7066" t="24623" r="8331" b="5927"/>
          <a:stretch>
            <a:fillRect/>
          </a:stretch>
        </p:blipFill>
        <p:spPr>
          <a:xfrm>
            <a:off x="0" y="285750"/>
            <a:ext cx="9144000" cy="6357938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60350"/>
            <a:ext cx="8229600" cy="582613"/>
          </a:xfrm>
          <a:solidFill>
            <a:schemeClr val="accent2"/>
          </a:solidFill>
          <a:ln w="38100">
            <a:solidFill>
              <a:srgbClr val="FFFF00"/>
            </a:solidFill>
          </a:ln>
        </p:spPr>
        <p:txBody>
          <a:bodyPr/>
          <a:lstStyle/>
          <a:p>
            <a:pPr eaLnBrk="1" hangingPunct="1"/>
            <a:r>
              <a:rPr lang="es-ES" sz="2400" b="1" smtClean="0">
                <a:solidFill>
                  <a:srgbClr val="FFFF00"/>
                </a:solidFill>
              </a:rPr>
              <a:t>ACCIONES DEL SISTEMA NERVIOSO AUTÒNOMO</a:t>
            </a:r>
          </a:p>
        </p:txBody>
      </p:sp>
      <p:pic>
        <p:nvPicPr>
          <p:cNvPr id="28675" name="Picture 3"/>
          <p:cNvPicPr>
            <a:picLocks noChangeAspect="1" noChangeArrowheads="1"/>
          </p:cNvPicPr>
          <p:nvPr>
            <p:ph type="body" idx="1"/>
          </p:nvPr>
        </p:nvPicPr>
        <p:blipFill>
          <a:blip r:embed="rId3" cstate="print"/>
          <a:srcRect l="14120" t="43909" r="28693" b="23239"/>
          <a:stretch>
            <a:fillRect/>
          </a:stretch>
        </p:blipFill>
        <p:spPr>
          <a:xfrm>
            <a:off x="827088" y="981075"/>
            <a:ext cx="7561262" cy="4679950"/>
          </a:xfrm>
          <a:ln w="38100">
            <a:solidFill>
              <a:srgbClr val="FFFF00"/>
            </a:solidFill>
          </a:ln>
        </p:spPr>
      </p:pic>
      <p:sp>
        <p:nvSpPr>
          <p:cNvPr id="28676" name="Rectangle 4"/>
          <p:cNvSpPr>
            <a:spLocks noChangeArrowheads="1"/>
          </p:cNvSpPr>
          <p:nvPr/>
        </p:nvSpPr>
        <p:spPr bwMode="auto">
          <a:xfrm>
            <a:off x="3419475" y="981075"/>
            <a:ext cx="2447925" cy="431800"/>
          </a:xfrm>
          <a:prstGeom prst="rect">
            <a:avLst/>
          </a:prstGeom>
          <a:solidFill>
            <a:srgbClr val="00B0F0"/>
          </a:solidFill>
          <a:ln w="9525">
            <a:solidFill>
              <a:srgbClr val="FFFF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s-ES" b="1">
                <a:solidFill>
                  <a:schemeClr val="bg1"/>
                </a:solidFill>
              </a:rPr>
              <a:t>SIMPÀTICO</a:t>
            </a:r>
          </a:p>
        </p:txBody>
      </p:sp>
      <p:sp>
        <p:nvSpPr>
          <p:cNvPr id="28677" name="Rectangle 5"/>
          <p:cNvSpPr>
            <a:spLocks noChangeArrowheads="1"/>
          </p:cNvSpPr>
          <p:nvPr/>
        </p:nvSpPr>
        <p:spPr bwMode="auto">
          <a:xfrm>
            <a:off x="5867400" y="981075"/>
            <a:ext cx="2520950" cy="431800"/>
          </a:xfrm>
          <a:prstGeom prst="rect">
            <a:avLst/>
          </a:prstGeom>
          <a:solidFill>
            <a:srgbClr val="FF9933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s-ES" b="1">
                <a:solidFill>
                  <a:schemeClr val="accent2"/>
                </a:solidFill>
              </a:rPr>
              <a:t>PARASIMPÀTICO</a:t>
            </a:r>
          </a:p>
        </p:txBody>
      </p:sp>
      <p:sp>
        <p:nvSpPr>
          <p:cNvPr id="28678" name="Line 6"/>
          <p:cNvSpPr>
            <a:spLocks noChangeShapeType="1"/>
          </p:cNvSpPr>
          <p:nvPr/>
        </p:nvSpPr>
        <p:spPr bwMode="auto">
          <a:xfrm>
            <a:off x="5867400" y="981075"/>
            <a:ext cx="0" cy="467995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es-ES"/>
          </a:p>
        </p:txBody>
      </p:sp>
      <p:sp>
        <p:nvSpPr>
          <p:cNvPr id="28679" name="Line 7"/>
          <p:cNvSpPr>
            <a:spLocks noChangeShapeType="1"/>
          </p:cNvSpPr>
          <p:nvPr/>
        </p:nvSpPr>
        <p:spPr bwMode="auto">
          <a:xfrm flipH="1">
            <a:off x="3419475" y="1484313"/>
            <a:ext cx="0" cy="4176712"/>
          </a:xfrm>
          <a:prstGeom prst="line">
            <a:avLst/>
          </a:prstGeom>
          <a:noFill/>
          <a:ln w="38100">
            <a:solidFill>
              <a:schemeClr val="accent2"/>
            </a:solidFill>
            <a:round/>
            <a:headEnd/>
            <a:tailEnd/>
          </a:ln>
        </p:spPr>
        <p:txBody>
          <a:bodyPr/>
          <a:lstStyle/>
          <a:p>
            <a:endParaRPr lang="es-ES"/>
          </a:p>
        </p:txBody>
      </p:sp>
      <p:sp>
        <p:nvSpPr>
          <p:cNvPr id="28680" name="Rectangle 8"/>
          <p:cNvSpPr>
            <a:spLocks noChangeArrowheads="1"/>
          </p:cNvSpPr>
          <p:nvPr/>
        </p:nvSpPr>
        <p:spPr bwMode="auto">
          <a:xfrm>
            <a:off x="900113" y="981075"/>
            <a:ext cx="2519362" cy="4318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s-ES" b="1">
                <a:solidFill>
                  <a:srgbClr val="9900FF"/>
                </a:solidFill>
              </a:rPr>
              <a:t>ORGANO</a:t>
            </a:r>
          </a:p>
        </p:txBody>
      </p:sp>
      <p:pic>
        <p:nvPicPr>
          <p:cNvPr id="28681" name="Picture 9"/>
          <p:cNvPicPr>
            <a:picLocks noChangeAspect="1" noChangeArrowheads="1"/>
          </p:cNvPicPr>
          <p:nvPr/>
        </p:nvPicPr>
        <p:blipFill>
          <a:blip r:embed="rId4" cstate="print"/>
          <a:srcRect l="28494" t="83032" r="63663" b="11760"/>
          <a:stretch>
            <a:fillRect/>
          </a:stretch>
        </p:blipFill>
        <p:spPr bwMode="auto">
          <a:xfrm>
            <a:off x="900113" y="5734050"/>
            <a:ext cx="2447925" cy="574675"/>
          </a:xfrm>
          <a:prstGeom prst="rect">
            <a:avLst/>
          </a:prstGeom>
          <a:noFill/>
          <a:ln w="9525">
            <a:solidFill>
              <a:schemeClr val="accent2"/>
            </a:solidFill>
            <a:miter lim="800000"/>
            <a:headEnd/>
            <a:tailEnd/>
          </a:ln>
        </p:spPr>
      </p:pic>
      <p:pic>
        <p:nvPicPr>
          <p:cNvPr id="28682" name="Picture 10"/>
          <p:cNvPicPr>
            <a:picLocks noChangeAspect="1" noChangeArrowheads="1"/>
          </p:cNvPicPr>
          <p:nvPr/>
        </p:nvPicPr>
        <p:blipFill>
          <a:blip r:embed="rId4" cstate="print"/>
          <a:srcRect l="36211" t="83032" r="47394" b="11710"/>
          <a:stretch>
            <a:fillRect/>
          </a:stretch>
        </p:blipFill>
        <p:spPr bwMode="auto">
          <a:xfrm>
            <a:off x="3419475" y="5734050"/>
            <a:ext cx="2376488" cy="574675"/>
          </a:xfrm>
          <a:prstGeom prst="rect">
            <a:avLst/>
          </a:prstGeom>
          <a:noFill/>
          <a:ln w="38100">
            <a:solidFill>
              <a:schemeClr val="accent2"/>
            </a:solidFill>
            <a:miter lim="800000"/>
            <a:headEnd/>
            <a:tailEnd/>
          </a:ln>
        </p:spPr>
      </p:pic>
      <p:pic>
        <p:nvPicPr>
          <p:cNvPr id="28683" name="Picture 11"/>
          <p:cNvPicPr>
            <a:picLocks noChangeAspect="1" noChangeArrowheads="1"/>
          </p:cNvPicPr>
          <p:nvPr/>
        </p:nvPicPr>
        <p:blipFill>
          <a:blip r:embed="rId4" cstate="print"/>
          <a:srcRect l="52605" t="83517" r="30031" b="11710"/>
          <a:stretch>
            <a:fillRect/>
          </a:stretch>
        </p:blipFill>
        <p:spPr bwMode="auto">
          <a:xfrm>
            <a:off x="5940425" y="5734050"/>
            <a:ext cx="2376488" cy="576263"/>
          </a:xfrm>
          <a:prstGeom prst="rect">
            <a:avLst/>
          </a:prstGeom>
          <a:noFill/>
          <a:ln w="38100">
            <a:solidFill>
              <a:schemeClr val="accent2"/>
            </a:solidFill>
            <a:miter lim="800000"/>
            <a:headEnd/>
            <a:tailEnd/>
          </a:ln>
        </p:spPr>
      </p:pic>
      <p:sp>
        <p:nvSpPr>
          <p:cNvPr id="28684" name="Line 12"/>
          <p:cNvSpPr>
            <a:spLocks noChangeShapeType="1"/>
          </p:cNvSpPr>
          <p:nvPr/>
        </p:nvSpPr>
        <p:spPr bwMode="auto">
          <a:xfrm>
            <a:off x="827088" y="5734050"/>
            <a:ext cx="0" cy="647700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/>
            <a:tailEnd/>
          </a:ln>
        </p:spPr>
        <p:txBody>
          <a:bodyPr/>
          <a:lstStyle/>
          <a:p>
            <a:endParaRPr lang="es-ES"/>
          </a:p>
        </p:txBody>
      </p:sp>
      <p:sp>
        <p:nvSpPr>
          <p:cNvPr id="28685" name="Line 13"/>
          <p:cNvSpPr>
            <a:spLocks noChangeShapeType="1"/>
          </p:cNvSpPr>
          <p:nvPr/>
        </p:nvSpPr>
        <p:spPr bwMode="auto">
          <a:xfrm flipV="1">
            <a:off x="827088" y="6381750"/>
            <a:ext cx="7561262" cy="0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/>
            <a:tailEnd/>
          </a:ln>
        </p:spPr>
        <p:txBody>
          <a:bodyPr/>
          <a:lstStyle/>
          <a:p>
            <a:endParaRPr lang="es-ES"/>
          </a:p>
        </p:txBody>
      </p:sp>
      <p:sp>
        <p:nvSpPr>
          <p:cNvPr id="28686" name="Line 14"/>
          <p:cNvSpPr>
            <a:spLocks noChangeShapeType="1"/>
          </p:cNvSpPr>
          <p:nvPr/>
        </p:nvSpPr>
        <p:spPr bwMode="auto">
          <a:xfrm>
            <a:off x="8388350" y="5661025"/>
            <a:ext cx="0" cy="720725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/>
            <a:tailEnd/>
          </a:ln>
        </p:spPr>
        <p:txBody>
          <a:bodyPr/>
          <a:lstStyle/>
          <a:p>
            <a:endParaRPr lang="es-E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>
          <a:xfrm>
            <a:off x="1258888" y="476250"/>
            <a:ext cx="6626225" cy="647700"/>
          </a:xfrm>
          <a:solidFill>
            <a:schemeClr val="accent2"/>
          </a:solidFill>
          <a:ln>
            <a:solidFill>
              <a:srgbClr val="FF3300"/>
            </a:solidFill>
          </a:ln>
        </p:spPr>
        <p:txBody>
          <a:bodyPr/>
          <a:lstStyle/>
          <a:p>
            <a:pPr eaLnBrk="1" hangingPunct="1"/>
            <a:r>
              <a:rPr lang="es-ES_tradnl" sz="3600" b="1" smtClean="0">
                <a:solidFill>
                  <a:srgbClr val="FAF7FF"/>
                </a:solidFill>
              </a:rPr>
              <a:t>MÉDULA SUPRARRENAL</a:t>
            </a:r>
            <a:endParaRPr lang="es-ES" sz="3600" b="1" smtClean="0">
              <a:solidFill>
                <a:srgbClr val="FAF7FF"/>
              </a:solidFill>
            </a:endParaRP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23850" y="1905000"/>
            <a:ext cx="5040313" cy="4619625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s-ES_tradnl" sz="2800" smtClean="0">
                <a:solidFill>
                  <a:srgbClr val="FF3300"/>
                </a:solidFill>
              </a:rPr>
              <a:t>80%</a:t>
            </a:r>
            <a:r>
              <a:rPr lang="es-ES_tradnl" sz="2400" smtClean="0"/>
              <a:t>  DE ADRENALINA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s-ES_tradnl" sz="2400" smtClean="0"/>
              <a:t>  </a:t>
            </a:r>
          </a:p>
          <a:p>
            <a:pPr eaLnBrk="1" hangingPunct="1">
              <a:lnSpc>
                <a:spcPct val="90000"/>
              </a:lnSpc>
            </a:pPr>
            <a:r>
              <a:rPr lang="es-ES_tradnl" sz="2800" smtClean="0">
                <a:solidFill>
                  <a:schemeClr val="hlink"/>
                </a:solidFill>
              </a:rPr>
              <a:t>20%</a:t>
            </a:r>
            <a:r>
              <a:rPr lang="es-ES_tradnl" sz="2400" smtClean="0"/>
              <a:t>  DE NORADRENALINA</a:t>
            </a:r>
          </a:p>
          <a:p>
            <a:pPr eaLnBrk="1" hangingPunct="1">
              <a:lnSpc>
                <a:spcPct val="90000"/>
              </a:lnSpc>
            </a:pPr>
            <a:endParaRPr lang="es-ES_tradnl" sz="2400" smtClean="0"/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s-ES_tradnl" sz="2400" smtClean="0"/>
              <a:t>          </a:t>
            </a:r>
            <a:r>
              <a:rPr lang="es-ES_tradnl" sz="2400" b="1" smtClean="0">
                <a:solidFill>
                  <a:schemeClr val="accent2"/>
                </a:solidFill>
              </a:rPr>
              <a:t>DIFERENCIAS: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s-ES_tradnl" sz="2400" b="1" smtClean="0">
              <a:solidFill>
                <a:schemeClr val="accent2"/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s-ES_tradnl" sz="2400" smtClean="0">
                <a:solidFill>
                  <a:srgbClr val="FF66FF"/>
                </a:solidFill>
              </a:rPr>
              <a:t>TIPO DE RECEPTOR</a:t>
            </a:r>
          </a:p>
          <a:p>
            <a:pPr eaLnBrk="1" hangingPunct="1">
              <a:lnSpc>
                <a:spcPct val="90000"/>
              </a:lnSpc>
            </a:pPr>
            <a:endParaRPr lang="es-ES_tradnl" sz="2400" smtClean="0">
              <a:solidFill>
                <a:srgbClr val="FF66FF"/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s-ES_tradnl" sz="2400" smtClean="0">
                <a:solidFill>
                  <a:srgbClr val="FF66FF"/>
                </a:solidFill>
              </a:rPr>
              <a:t>EFECTO VASOCONSTRICTOR</a:t>
            </a:r>
          </a:p>
          <a:p>
            <a:pPr eaLnBrk="1" hangingPunct="1">
              <a:lnSpc>
                <a:spcPct val="90000"/>
              </a:lnSpc>
            </a:pPr>
            <a:endParaRPr lang="es-ES_tradnl" sz="2400" smtClean="0">
              <a:solidFill>
                <a:srgbClr val="FF66FF"/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s-ES_tradnl" sz="2400" smtClean="0">
                <a:solidFill>
                  <a:srgbClr val="FF66FF"/>
                </a:solidFill>
              </a:rPr>
              <a:t>METABOLISMO TISULAR</a:t>
            </a:r>
            <a:r>
              <a:rPr lang="es-ES_tradnl" sz="2400" smtClean="0"/>
              <a:t> </a:t>
            </a:r>
            <a:endParaRPr lang="es-ES" sz="2400" smtClean="0"/>
          </a:p>
        </p:txBody>
      </p:sp>
      <p:pic>
        <p:nvPicPr>
          <p:cNvPr id="29700" name="Picture 4"/>
          <p:cNvPicPr>
            <a:picLocks noChangeAspect="1" noChangeArrowheads="1"/>
          </p:cNvPicPr>
          <p:nvPr/>
        </p:nvPicPr>
        <p:blipFill>
          <a:blip r:embed="rId3" cstate="print"/>
          <a:srcRect l="4964" t="30316" r="78224" b="43100"/>
          <a:stretch>
            <a:fillRect/>
          </a:stretch>
        </p:blipFill>
        <p:spPr bwMode="auto">
          <a:xfrm>
            <a:off x="5795963" y="3213100"/>
            <a:ext cx="2952750" cy="3240088"/>
          </a:xfrm>
          <a:prstGeom prst="rect">
            <a:avLst/>
          </a:prstGeom>
          <a:noFill/>
          <a:ln w="9525">
            <a:solidFill>
              <a:srgbClr val="FF3300"/>
            </a:solidFill>
            <a:miter lim="800000"/>
            <a:headEnd/>
            <a:tailEnd/>
          </a:ln>
        </p:spPr>
      </p:pic>
      <p:sp>
        <p:nvSpPr>
          <p:cNvPr id="29701" name="Line 5"/>
          <p:cNvSpPr>
            <a:spLocks noChangeShapeType="1"/>
          </p:cNvSpPr>
          <p:nvPr/>
        </p:nvSpPr>
        <p:spPr bwMode="auto">
          <a:xfrm>
            <a:off x="5076825" y="2997200"/>
            <a:ext cx="1871663" cy="0"/>
          </a:xfrm>
          <a:prstGeom prst="line">
            <a:avLst/>
          </a:prstGeom>
          <a:noFill/>
          <a:ln w="28575">
            <a:solidFill>
              <a:schemeClr val="tx2"/>
            </a:solidFill>
            <a:round/>
            <a:headEnd/>
            <a:tailEnd/>
          </a:ln>
        </p:spPr>
        <p:txBody>
          <a:bodyPr/>
          <a:lstStyle/>
          <a:p>
            <a:endParaRPr lang="es-ES"/>
          </a:p>
        </p:txBody>
      </p:sp>
      <p:sp>
        <p:nvSpPr>
          <p:cNvPr id="29702" name="Line 6"/>
          <p:cNvSpPr>
            <a:spLocks noChangeShapeType="1"/>
          </p:cNvSpPr>
          <p:nvPr/>
        </p:nvSpPr>
        <p:spPr bwMode="auto">
          <a:xfrm flipH="1" flipV="1">
            <a:off x="6948488" y="2997200"/>
            <a:ext cx="0" cy="1295400"/>
          </a:xfrm>
          <a:prstGeom prst="line">
            <a:avLst/>
          </a:prstGeom>
          <a:noFill/>
          <a:ln w="28575">
            <a:solidFill>
              <a:schemeClr val="tx2"/>
            </a:solidFill>
            <a:round/>
            <a:headEnd type="triangle" w="med" len="med"/>
            <a:tailEnd/>
          </a:ln>
        </p:spPr>
        <p:txBody>
          <a:bodyPr/>
          <a:lstStyle/>
          <a:p>
            <a:endParaRPr lang="es-E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GT" sz="2400" dirty="0" smtClean="0"/>
              <a:t>Sistema Nervioso Autónomo</a:t>
            </a:r>
            <a:endParaRPr lang="es-ES" sz="2400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es-GT" sz="1600" dirty="0" smtClean="0"/>
              <a:t>Parte del Sistema Nervioso que controla las funciones viscerales del cuerpo.</a:t>
            </a:r>
          </a:p>
          <a:p>
            <a:pPr algn="just"/>
            <a:r>
              <a:rPr lang="es-GT" sz="1600" dirty="0" smtClean="0"/>
              <a:t>Presión Arterial, Micción, Tamaño Pupilar, Frecuencia Cardíaca, Motilidad GI, temperatura…</a:t>
            </a:r>
          </a:p>
          <a:p>
            <a:pPr algn="just"/>
            <a:r>
              <a:rPr lang="es-GT" sz="1600" dirty="0" smtClean="0"/>
              <a:t>FUNCIONES INCONSCIENTES</a:t>
            </a:r>
          </a:p>
          <a:p>
            <a:pPr algn="just"/>
            <a:r>
              <a:rPr lang="es-GT" sz="1600" dirty="0" smtClean="0"/>
              <a:t>Rapidez e Intensidad… Característico del SNA</a:t>
            </a:r>
          </a:p>
          <a:p>
            <a:pPr algn="just"/>
            <a:r>
              <a:rPr lang="es-GT" sz="1600" dirty="0" smtClean="0"/>
              <a:t>SNA se activa en centros de la médula espinal, tronco del encéfalo e hipotálamo</a:t>
            </a:r>
          </a:p>
          <a:p>
            <a:pPr algn="just"/>
            <a:r>
              <a:rPr lang="es-GT" sz="1600" dirty="0" smtClean="0"/>
              <a:t>Incluso parte de la Corteza Cerebral como el Sistema Límbico puede REGULARLO</a:t>
            </a:r>
          </a:p>
          <a:p>
            <a:pPr algn="just"/>
            <a:r>
              <a:rPr lang="es-GT" sz="1600" dirty="0" smtClean="0"/>
              <a:t>Reflejos Viscerales (respuestas reflejas subconscientes)</a:t>
            </a:r>
          </a:p>
          <a:p>
            <a:pPr algn="just"/>
            <a:r>
              <a:rPr lang="es-GT" sz="1600" dirty="0" smtClean="0"/>
              <a:t>Las </a:t>
            </a:r>
            <a:r>
              <a:rPr lang="es-GT" sz="1600" b="1" u="sng" dirty="0" smtClean="0"/>
              <a:t>E</a:t>
            </a:r>
            <a:r>
              <a:rPr lang="es-GT" sz="1600" dirty="0" smtClean="0"/>
              <a:t>FERENCIAS son el SNS y SNP</a:t>
            </a:r>
          </a:p>
          <a:p>
            <a:pPr algn="just"/>
            <a:endParaRPr lang="es-GT" sz="1600" b="1" u="sng" dirty="0" smtClean="0"/>
          </a:p>
          <a:p>
            <a:pPr algn="just"/>
            <a:r>
              <a:rPr lang="es-GT" sz="1600" dirty="0" smtClean="0"/>
              <a:t>Fibras Colinérgicas y Adrenérgicas</a:t>
            </a:r>
          </a:p>
          <a:p>
            <a:pPr algn="just"/>
            <a:r>
              <a:rPr lang="es-GT" sz="1600" dirty="0" smtClean="0"/>
              <a:t>TODAS las fibras </a:t>
            </a:r>
            <a:r>
              <a:rPr lang="es-GT" sz="1600" dirty="0" err="1" smtClean="0"/>
              <a:t>preganglionares</a:t>
            </a:r>
            <a:r>
              <a:rPr lang="es-GT" sz="1600" dirty="0" smtClean="0"/>
              <a:t> son Colinérgicas</a:t>
            </a:r>
          </a:p>
          <a:p>
            <a:pPr algn="just"/>
            <a:r>
              <a:rPr lang="es-GT" sz="1600" dirty="0" smtClean="0"/>
              <a:t>La mayoría de las pos ganglionares simpáticas son adrenérgicas PERO las que están dirigidas a las glándulas sudoríparas, músculos </a:t>
            </a:r>
            <a:r>
              <a:rPr lang="es-GT" sz="1600" dirty="0" err="1" smtClean="0"/>
              <a:t>piloerectores</a:t>
            </a:r>
            <a:r>
              <a:rPr lang="es-GT" sz="1600" dirty="0" smtClean="0"/>
              <a:t> y algunos vasos sanguíneos son colinérgicas</a:t>
            </a:r>
          </a:p>
          <a:p>
            <a:pPr algn="just"/>
            <a:endParaRPr lang="es-ES" sz="1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s-ES" smtClean="0"/>
              <a:t>                                                                   </a:t>
            </a:r>
          </a:p>
        </p:txBody>
      </p:sp>
      <p:pic>
        <p:nvPicPr>
          <p:cNvPr id="30723" name="Picture 3"/>
          <p:cNvPicPr>
            <a:picLocks noChangeAspect="1" noChangeArrowheads="1"/>
          </p:cNvPicPr>
          <p:nvPr>
            <p:ph type="body" idx="1"/>
          </p:nvPr>
        </p:nvPicPr>
        <p:blipFill>
          <a:blip r:embed="rId3" cstate="print"/>
          <a:srcRect l="18500" t="29294" r="23746" b="13469"/>
          <a:stretch>
            <a:fillRect/>
          </a:stretch>
        </p:blipFill>
        <p:spPr>
          <a:xfrm>
            <a:off x="0" y="0"/>
            <a:ext cx="9144000" cy="6867525"/>
          </a:xfrm>
        </p:spPr>
      </p:pic>
      <p:sp>
        <p:nvSpPr>
          <p:cNvPr id="30724" name="Rectangle 4"/>
          <p:cNvSpPr>
            <a:spLocks noChangeArrowheads="1"/>
          </p:cNvSpPr>
          <p:nvPr/>
        </p:nvSpPr>
        <p:spPr bwMode="auto">
          <a:xfrm>
            <a:off x="395288" y="260350"/>
            <a:ext cx="8496300" cy="647700"/>
          </a:xfrm>
          <a:prstGeom prst="rect">
            <a:avLst/>
          </a:prstGeom>
          <a:solidFill>
            <a:srgbClr val="00B0F0"/>
          </a:solidFill>
          <a:ln w="9525">
            <a:solidFill>
              <a:srgbClr val="FFFF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s-ES" sz="2800" b="1">
                <a:solidFill>
                  <a:schemeClr val="bg1"/>
                </a:solidFill>
              </a:rPr>
              <a:t>NEUROTRANSMISOR PARASIMPATICO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 descr="sna20"/>
          <p:cNvPicPr>
            <a:picLocks noChangeAspect="1" noChangeArrowheads="1"/>
          </p:cNvPicPr>
          <p:nvPr/>
        </p:nvPicPr>
        <p:blipFill>
          <a:blip r:embed="rId3" cstate="print"/>
          <a:srcRect l="1962" t="6445" b="2679"/>
          <a:stretch>
            <a:fillRect/>
          </a:stretch>
        </p:blipFill>
        <p:spPr bwMode="auto">
          <a:xfrm>
            <a:off x="0" y="260350"/>
            <a:ext cx="9144000" cy="6408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1747" name="Oval 3"/>
          <p:cNvSpPr>
            <a:spLocks noChangeArrowheads="1"/>
          </p:cNvSpPr>
          <p:nvPr/>
        </p:nvSpPr>
        <p:spPr bwMode="auto">
          <a:xfrm>
            <a:off x="539750" y="2852738"/>
            <a:ext cx="1800225" cy="288925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s-ES" sz="1200">
                <a:solidFill>
                  <a:srgbClr val="950F8B"/>
                </a:solidFill>
              </a:rPr>
              <a:t>ADENIL CICLASA</a:t>
            </a:r>
          </a:p>
        </p:txBody>
      </p:sp>
      <p:sp>
        <p:nvSpPr>
          <p:cNvPr id="31748" name="Oval 4"/>
          <p:cNvSpPr>
            <a:spLocks noChangeArrowheads="1"/>
          </p:cNvSpPr>
          <p:nvPr/>
        </p:nvSpPr>
        <p:spPr bwMode="auto">
          <a:xfrm>
            <a:off x="539750" y="4365625"/>
            <a:ext cx="1944688" cy="503238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s-ES" sz="1200">
                <a:solidFill>
                  <a:srgbClr val="950F8B"/>
                </a:solidFill>
              </a:rPr>
              <a:t>PROTEIN KINASA  A</a:t>
            </a:r>
          </a:p>
        </p:txBody>
      </p:sp>
      <p:sp>
        <p:nvSpPr>
          <p:cNvPr id="31749" name="Line 5"/>
          <p:cNvSpPr>
            <a:spLocks noChangeShapeType="1"/>
          </p:cNvSpPr>
          <p:nvPr/>
        </p:nvSpPr>
        <p:spPr bwMode="auto">
          <a:xfrm>
            <a:off x="2555875" y="4508500"/>
            <a:ext cx="0" cy="288925"/>
          </a:xfrm>
          <a:prstGeom prst="line">
            <a:avLst/>
          </a:prstGeom>
          <a:noFill/>
          <a:ln w="38100">
            <a:solidFill>
              <a:srgbClr val="FF66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s-ES"/>
          </a:p>
        </p:txBody>
      </p:sp>
      <p:sp>
        <p:nvSpPr>
          <p:cNvPr id="31750" name="Rectangle 6"/>
          <p:cNvSpPr>
            <a:spLocks noChangeArrowheads="1"/>
          </p:cNvSpPr>
          <p:nvPr/>
        </p:nvSpPr>
        <p:spPr bwMode="auto">
          <a:xfrm>
            <a:off x="468313" y="5229225"/>
            <a:ext cx="2016125" cy="360363"/>
          </a:xfrm>
          <a:prstGeom prst="rect">
            <a:avLst/>
          </a:prstGeom>
          <a:solidFill>
            <a:srgbClr val="FF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s-ES" sz="1600" b="1"/>
              <a:t>INFLUJO DE Ca+</a:t>
            </a:r>
          </a:p>
        </p:txBody>
      </p:sp>
      <p:sp>
        <p:nvSpPr>
          <p:cNvPr id="31751" name="Line 7"/>
          <p:cNvSpPr>
            <a:spLocks noChangeShapeType="1"/>
          </p:cNvSpPr>
          <p:nvPr/>
        </p:nvSpPr>
        <p:spPr bwMode="auto">
          <a:xfrm>
            <a:off x="2627313" y="5300663"/>
            <a:ext cx="0" cy="288925"/>
          </a:xfrm>
          <a:prstGeom prst="line">
            <a:avLst/>
          </a:prstGeom>
          <a:noFill/>
          <a:ln w="38100">
            <a:solidFill>
              <a:srgbClr val="FF66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s-ES"/>
          </a:p>
        </p:txBody>
      </p:sp>
      <p:sp>
        <p:nvSpPr>
          <p:cNvPr id="31752" name="Oval 8"/>
          <p:cNvSpPr>
            <a:spLocks noChangeArrowheads="1"/>
          </p:cNvSpPr>
          <p:nvPr/>
        </p:nvSpPr>
        <p:spPr bwMode="auto">
          <a:xfrm>
            <a:off x="6156325" y="1989138"/>
            <a:ext cx="1655763" cy="504825"/>
          </a:xfrm>
          <a:prstGeom prst="ellipse">
            <a:avLst/>
          </a:prstGeom>
          <a:solidFill>
            <a:srgbClr val="66FF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s-ES" sz="1000">
                <a:solidFill>
                  <a:srgbClr val="950F8B"/>
                </a:solidFill>
              </a:rPr>
              <a:t>ACETIL COLINESTERASA</a:t>
            </a:r>
          </a:p>
        </p:txBody>
      </p:sp>
      <p:sp>
        <p:nvSpPr>
          <p:cNvPr id="31753" name="Rectangle 9"/>
          <p:cNvSpPr>
            <a:spLocks noChangeArrowheads="1"/>
          </p:cNvSpPr>
          <p:nvPr/>
        </p:nvSpPr>
        <p:spPr bwMode="auto">
          <a:xfrm>
            <a:off x="4427538" y="2492375"/>
            <a:ext cx="1058862" cy="2159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s-ES" sz="1400">
                <a:solidFill>
                  <a:srgbClr val="950F8B"/>
                </a:solidFill>
              </a:rPr>
              <a:t>CANAL DE K+</a:t>
            </a:r>
          </a:p>
        </p:txBody>
      </p:sp>
      <p:sp>
        <p:nvSpPr>
          <p:cNvPr id="31754" name="Rectangle 10"/>
          <p:cNvSpPr>
            <a:spLocks noChangeArrowheads="1"/>
          </p:cNvSpPr>
          <p:nvPr/>
        </p:nvSpPr>
        <p:spPr bwMode="auto">
          <a:xfrm>
            <a:off x="2051050" y="2420938"/>
            <a:ext cx="1512888" cy="287337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s-ES" sz="1400">
                <a:solidFill>
                  <a:schemeClr val="hlink"/>
                </a:solidFill>
              </a:rPr>
              <a:t>RECEPTOR M2</a:t>
            </a:r>
          </a:p>
        </p:txBody>
      </p:sp>
      <p:sp>
        <p:nvSpPr>
          <p:cNvPr id="31755" name="Rectangle 11"/>
          <p:cNvSpPr>
            <a:spLocks noChangeArrowheads="1"/>
          </p:cNvSpPr>
          <p:nvPr/>
        </p:nvSpPr>
        <p:spPr bwMode="auto">
          <a:xfrm>
            <a:off x="323850" y="1557338"/>
            <a:ext cx="1511300" cy="4318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s-ES" sz="1400">
                <a:solidFill>
                  <a:srgbClr val="950F8B"/>
                </a:solidFill>
              </a:rPr>
              <a:t>AUTORECEPTOR M</a:t>
            </a:r>
          </a:p>
        </p:txBody>
      </p:sp>
      <p:sp>
        <p:nvSpPr>
          <p:cNvPr id="31756" name="Rectangle 12"/>
          <p:cNvSpPr>
            <a:spLocks noChangeArrowheads="1"/>
          </p:cNvSpPr>
          <p:nvPr/>
        </p:nvSpPr>
        <p:spPr bwMode="auto">
          <a:xfrm>
            <a:off x="395288" y="549275"/>
            <a:ext cx="1368425" cy="2159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s-ES" sz="1400">
                <a:solidFill>
                  <a:srgbClr val="950F8B"/>
                </a:solidFill>
              </a:rPr>
              <a:t>ESTÌMULO</a:t>
            </a:r>
          </a:p>
          <a:p>
            <a:pPr algn="ctr"/>
            <a:r>
              <a:rPr lang="es-ES" sz="1400">
                <a:solidFill>
                  <a:srgbClr val="950F8B"/>
                </a:solidFill>
              </a:rPr>
              <a:t>PRESINAPTICO</a:t>
            </a:r>
          </a:p>
        </p:txBody>
      </p:sp>
      <p:sp>
        <p:nvSpPr>
          <p:cNvPr id="31757" name="Rectangle 13"/>
          <p:cNvSpPr>
            <a:spLocks noChangeArrowheads="1"/>
          </p:cNvSpPr>
          <p:nvPr/>
        </p:nvSpPr>
        <p:spPr bwMode="auto">
          <a:xfrm>
            <a:off x="5219700" y="3141663"/>
            <a:ext cx="627063" cy="142875"/>
          </a:xfrm>
          <a:prstGeom prst="rect">
            <a:avLst/>
          </a:prstGeom>
          <a:solidFill>
            <a:srgbClr val="FAF7FF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s-ES" sz="1400">
                <a:solidFill>
                  <a:srgbClr val="950F8B"/>
                </a:solidFill>
              </a:rPr>
              <a:t>ABIERTOS</a:t>
            </a:r>
          </a:p>
        </p:txBody>
      </p:sp>
      <p:sp>
        <p:nvSpPr>
          <p:cNvPr id="31758" name="Rectangle 14"/>
          <p:cNvSpPr>
            <a:spLocks noChangeArrowheads="1"/>
          </p:cNvSpPr>
          <p:nvPr/>
        </p:nvSpPr>
        <p:spPr bwMode="auto">
          <a:xfrm>
            <a:off x="4356100" y="3933825"/>
            <a:ext cx="1871663" cy="360363"/>
          </a:xfrm>
          <a:prstGeom prst="rect">
            <a:avLst/>
          </a:prstGeom>
          <a:solidFill>
            <a:srgbClr val="F6D88E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s-ES" sz="1400">
                <a:solidFill>
                  <a:schemeClr val="tx2"/>
                </a:solidFill>
              </a:rPr>
              <a:t>HIPERPOLARIZACIÒN</a:t>
            </a:r>
          </a:p>
        </p:txBody>
      </p:sp>
      <p:sp>
        <p:nvSpPr>
          <p:cNvPr id="31759" name="Rectangle 15"/>
          <p:cNvSpPr>
            <a:spLocks noChangeArrowheads="1"/>
          </p:cNvSpPr>
          <p:nvPr/>
        </p:nvSpPr>
        <p:spPr bwMode="auto">
          <a:xfrm>
            <a:off x="2700338" y="4292600"/>
            <a:ext cx="5759450" cy="256540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s-GT"/>
          </a:p>
        </p:txBody>
      </p:sp>
      <p:pic>
        <p:nvPicPr>
          <p:cNvPr id="31760" name="Picture 16" descr="sna20"/>
          <p:cNvPicPr>
            <a:picLocks noChangeAspect="1" noChangeArrowheads="1"/>
          </p:cNvPicPr>
          <p:nvPr/>
        </p:nvPicPr>
        <p:blipFill>
          <a:blip r:embed="rId4" cstate="print"/>
          <a:srcRect l="1962" t="82013" r="69086" b="2679"/>
          <a:stretch>
            <a:fillRect/>
          </a:stretch>
        </p:blipFill>
        <p:spPr bwMode="auto">
          <a:xfrm>
            <a:off x="2700338" y="4292600"/>
            <a:ext cx="6443662" cy="2565400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</p:spPr>
      </p:pic>
      <p:sp>
        <p:nvSpPr>
          <p:cNvPr id="31761" name="Rectangle 17"/>
          <p:cNvSpPr>
            <a:spLocks noChangeArrowheads="1"/>
          </p:cNvSpPr>
          <p:nvPr/>
        </p:nvSpPr>
        <p:spPr bwMode="auto">
          <a:xfrm>
            <a:off x="3203575" y="5013325"/>
            <a:ext cx="4967288" cy="576263"/>
          </a:xfrm>
          <a:prstGeom prst="rect">
            <a:avLst/>
          </a:prstGeom>
          <a:solidFill>
            <a:srgbClr val="FF66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s-ES" b="1">
                <a:solidFill>
                  <a:srgbClr val="FAF7FF"/>
                </a:solidFill>
              </a:rPr>
              <a:t>CRONOTROPISMO NEGATIVO  (   FC. )</a:t>
            </a:r>
          </a:p>
        </p:txBody>
      </p:sp>
      <p:sp>
        <p:nvSpPr>
          <p:cNvPr id="31762" name="Rectangle 18"/>
          <p:cNvSpPr>
            <a:spLocks noChangeArrowheads="1"/>
          </p:cNvSpPr>
          <p:nvPr/>
        </p:nvSpPr>
        <p:spPr bwMode="auto">
          <a:xfrm>
            <a:off x="2339975" y="6021388"/>
            <a:ext cx="6192838" cy="576262"/>
          </a:xfrm>
          <a:prstGeom prst="rect">
            <a:avLst/>
          </a:prstGeom>
          <a:solidFill>
            <a:schemeClr val="accent2"/>
          </a:solidFill>
          <a:ln w="9525">
            <a:solidFill>
              <a:srgbClr val="FFFF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s-ES" b="1">
                <a:solidFill>
                  <a:srgbClr val="FAF7FF"/>
                </a:solidFill>
              </a:rPr>
              <a:t>DROMOTROPICO NEGATIVO</a:t>
            </a:r>
            <a:r>
              <a:rPr lang="es-ES">
                <a:solidFill>
                  <a:srgbClr val="FAF7FF"/>
                </a:solidFill>
              </a:rPr>
              <a:t>  (    CONDUCCIÒN A-V )</a:t>
            </a:r>
          </a:p>
        </p:txBody>
      </p:sp>
      <p:sp>
        <p:nvSpPr>
          <p:cNvPr id="31763" name="Line 19"/>
          <p:cNvSpPr>
            <a:spLocks noChangeShapeType="1"/>
          </p:cNvSpPr>
          <p:nvPr/>
        </p:nvSpPr>
        <p:spPr bwMode="auto">
          <a:xfrm>
            <a:off x="6156325" y="6165850"/>
            <a:ext cx="0" cy="287338"/>
          </a:xfrm>
          <a:prstGeom prst="line">
            <a:avLst/>
          </a:prstGeom>
          <a:noFill/>
          <a:ln w="9525">
            <a:solidFill>
              <a:srgbClr val="FFFF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s-ES"/>
          </a:p>
        </p:txBody>
      </p:sp>
      <p:sp>
        <p:nvSpPr>
          <p:cNvPr id="31764" name="Rectangle 20"/>
          <p:cNvSpPr>
            <a:spLocks noChangeArrowheads="1"/>
          </p:cNvSpPr>
          <p:nvPr/>
        </p:nvSpPr>
        <p:spPr bwMode="auto">
          <a:xfrm>
            <a:off x="4787900" y="476250"/>
            <a:ext cx="1655763" cy="649288"/>
          </a:xfrm>
          <a:prstGeom prst="rect">
            <a:avLst/>
          </a:prstGeom>
          <a:solidFill>
            <a:srgbClr val="FFFFDD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s-ES" sz="1200">
                <a:solidFill>
                  <a:srgbClr val="FF6600"/>
                </a:solidFill>
              </a:rPr>
              <a:t>NEURONA</a:t>
            </a:r>
          </a:p>
          <a:p>
            <a:pPr algn="ctr"/>
            <a:r>
              <a:rPr lang="es-ES" sz="1200">
                <a:solidFill>
                  <a:srgbClr val="FF6600"/>
                </a:solidFill>
              </a:rPr>
              <a:t>POSTGANGLIONAR</a:t>
            </a:r>
          </a:p>
          <a:p>
            <a:pPr algn="ctr"/>
            <a:r>
              <a:rPr lang="es-ES" sz="1200">
                <a:solidFill>
                  <a:srgbClr val="FF6600"/>
                </a:solidFill>
              </a:rPr>
              <a:t>PARASIMPÀDTICA</a:t>
            </a:r>
          </a:p>
        </p:txBody>
      </p:sp>
      <p:pic>
        <p:nvPicPr>
          <p:cNvPr id="31765" name="Picture 21" descr="sna20"/>
          <p:cNvPicPr>
            <a:picLocks noChangeAspect="1" noChangeArrowheads="1"/>
          </p:cNvPicPr>
          <p:nvPr/>
        </p:nvPicPr>
        <p:blipFill>
          <a:blip r:embed="rId4" cstate="print"/>
          <a:srcRect l="74911" t="39131" b="51874"/>
          <a:stretch>
            <a:fillRect/>
          </a:stretch>
        </p:blipFill>
        <p:spPr bwMode="auto">
          <a:xfrm>
            <a:off x="6804025" y="2924175"/>
            <a:ext cx="2339975" cy="1081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1766" name="Line 22"/>
          <p:cNvSpPr>
            <a:spLocks noChangeShapeType="1"/>
          </p:cNvSpPr>
          <p:nvPr/>
        </p:nvSpPr>
        <p:spPr bwMode="auto">
          <a:xfrm>
            <a:off x="5292725" y="4365625"/>
            <a:ext cx="0" cy="5032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s-ES"/>
          </a:p>
        </p:txBody>
      </p:sp>
      <p:sp>
        <p:nvSpPr>
          <p:cNvPr id="31767" name="Line 23"/>
          <p:cNvSpPr>
            <a:spLocks noChangeShapeType="1"/>
          </p:cNvSpPr>
          <p:nvPr/>
        </p:nvSpPr>
        <p:spPr bwMode="auto">
          <a:xfrm>
            <a:off x="5435600" y="5661025"/>
            <a:ext cx="0" cy="1444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s-ES"/>
          </a:p>
        </p:txBody>
      </p:sp>
      <p:sp>
        <p:nvSpPr>
          <p:cNvPr id="31768" name="Oval 24"/>
          <p:cNvSpPr>
            <a:spLocks noChangeArrowheads="1"/>
          </p:cNvSpPr>
          <p:nvPr/>
        </p:nvSpPr>
        <p:spPr bwMode="auto">
          <a:xfrm>
            <a:off x="3924300" y="476250"/>
            <a:ext cx="576263" cy="433388"/>
          </a:xfrm>
          <a:prstGeom prst="ellipse">
            <a:avLst/>
          </a:prstGeom>
          <a:noFill/>
          <a:ln w="28575">
            <a:solidFill>
              <a:srgbClr val="FF33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s-GT"/>
          </a:p>
        </p:txBody>
      </p:sp>
      <p:sp>
        <p:nvSpPr>
          <p:cNvPr id="31769" name="Rectangle 25"/>
          <p:cNvSpPr>
            <a:spLocks noChangeArrowheads="1"/>
          </p:cNvSpPr>
          <p:nvPr/>
        </p:nvSpPr>
        <p:spPr bwMode="auto">
          <a:xfrm>
            <a:off x="8229600" y="1844675"/>
            <a:ext cx="914400" cy="288925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s-ES" sz="1400" b="1"/>
              <a:t>ACETATO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s-ES" smtClean="0"/>
              <a:t>                                     </a:t>
            </a:r>
          </a:p>
        </p:txBody>
      </p:sp>
      <p:pic>
        <p:nvPicPr>
          <p:cNvPr id="32771" name="Picture 3"/>
          <p:cNvPicPr>
            <a:picLocks noChangeAspect="1" noChangeArrowheads="1"/>
          </p:cNvPicPr>
          <p:nvPr>
            <p:ph type="body" idx="1"/>
          </p:nvPr>
        </p:nvPicPr>
        <p:blipFill>
          <a:blip r:embed="rId3" cstate="print"/>
          <a:srcRect l="19737" t="26096" r="18500" b="10277"/>
          <a:stretch>
            <a:fillRect/>
          </a:stretch>
        </p:blipFill>
        <p:spPr>
          <a:xfrm>
            <a:off x="179512" y="0"/>
            <a:ext cx="8964488" cy="6858000"/>
          </a:xfrm>
        </p:spPr>
      </p:pic>
      <p:sp>
        <p:nvSpPr>
          <p:cNvPr id="32772" name="Oval 4"/>
          <p:cNvSpPr>
            <a:spLocks noChangeArrowheads="1"/>
          </p:cNvSpPr>
          <p:nvPr/>
        </p:nvSpPr>
        <p:spPr bwMode="auto">
          <a:xfrm>
            <a:off x="3132138" y="4581525"/>
            <a:ext cx="1295400" cy="719138"/>
          </a:xfrm>
          <a:prstGeom prst="ellipse">
            <a:avLst/>
          </a:prstGeom>
          <a:solidFill>
            <a:srgbClr val="252571"/>
          </a:solidFill>
          <a:ln w="28575">
            <a:solidFill>
              <a:schemeClr val="bg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s-ES" sz="1200">
                <a:solidFill>
                  <a:srgbClr val="FFFF00"/>
                </a:solidFill>
              </a:rPr>
              <a:t>NORADRENALINA</a:t>
            </a:r>
          </a:p>
        </p:txBody>
      </p:sp>
      <p:sp>
        <p:nvSpPr>
          <p:cNvPr id="32773" name="Rectangle 5"/>
          <p:cNvSpPr>
            <a:spLocks noChangeArrowheads="1"/>
          </p:cNvSpPr>
          <p:nvPr/>
        </p:nvSpPr>
        <p:spPr bwMode="auto">
          <a:xfrm>
            <a:off x="395288" y="260350"/>
            <a:ext cx="8280400" cy="576263"/>
          </a:xfrm>
          <a:prstGeom prst="rect">
            <a:avLst/>
          </a:prstGeom>
          <a:solidFill>
            <a:srgbClr val="C19AD2"/>
          </a:solidFill>
          <a:ln w="9525">
            <a:solidFill>
              <a:srgbClr val="FF33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s-ES" sz="2400" b="1" dirty="0">
                <a:solidFill>
                  <a:srgbClr val="FFFF00"/>
                </a:solidFill>
              </a:rPr>
              <a:t>NEUROTRANSMISOR </a:t>
            </a:r>
            <a:r>
              <a:rPr lang="es-ES" sz="2400" b="1" dirty="0" smtClean="0">
                <a:solidFill>
                  <a:srgbClr val="FFFF00"/>
                </a:solidFill>
              </a:rPr>
              <a:t>SIMPÁTICO</a:t>
            </a:r>
            <a:endParaRPr lang="es-ES" sz="2400" b="1" dirty="0">
              <a:solidFill>
                <a:srgbClr val="FFFF00"/>
              </a:solidFill>
            </a:endParaRPr>
          </a:p>
        </p:txBody>
      </p:sp>
      <p:cxnSp>
        <p:nvCxnSpPr>
          <p:cNvPr id="14" name="13 Conector recto"/>
          <p:cNvCxnSpPr/>
          <p:nvPr/>
        </p:nvCxnSpPr>
        <p:spPr>
          <a:xfrm flipV="1">
            <a:off x="1403648" y="3933056"/>
            <a:ext cx="6048672" cy="7200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14 CuadroTexto"/>
          <p:cNvSpPr txBox="1"/>
          <p:nvPr/>
        </p:nvSpPr>
        <p:spPr>
          <a:xfrm>
            <a:off x="0" y="4077072"/>
            <a:ext cx="201520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GT" dirty="0" smtClean="0">
                <a:solidFill>
                  <a:schemeClr val="bg1"/>
                </a:solidFill>
              </a:rPr>
              <a:t>Dopamina se transporta hacia las vesículas</a:t>
            </a:r>
            <a:endParaRPr lang="es-ES" dirty="0">
              <a:solidFill>
                <a:schemeClr val="bg1"/>
              </a:solidFill>
            </a:endParaRPr>
          </a:p>
        </p:txBody>
      </p:sp>
      <p:cxnSp>
        <p:nvCxnSpPr>
          <p:cNvPr id="17" name="16 Conector recto de flecha"/>
          <p:cNvCxnSpPr>
            <a:stCxn id="32772" idx="3"/>
          </p:cNvCxnSpPr>
          <p:nvPr/>
        </p:nvCxnSpPr>
        <p:spPr>
          <a:xfrm flipH="1">
            <a:off x="2411760" y="5195348"/>
            <a:ext cx="910085" cy="4659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17 Elipse"/>
          <p:cNvSpPr/>
          <p:nvPr/>
        </p:nvSpPr>
        <p:spPr>
          <a:xfrm>
            <a:off x="899592" y="5517232"/>
            <a:ext cx="1656184" cy="936104"/>
          </a:xfrm>
          <a:prstGeom prst="ellipse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GT" sz="1400" b="1" i="1" dirty="0" smtClean="0">
                <a:solidFill>
                  <a:schemeClr val="accent3"/>
                </a:solidFill>
              </a:rPr>
              <a:t>Adrenalina</a:t>
            </a:r>
            <a:endParaRPr lang="es-ES" sz="1400" b="1" i="1" dirty="0">
              <a:solidFill>
                <a:schemeClr val="accent3"/>
              </a:solidFill>
            </a:endParaRPr>
          </a:p>
        </p:txBody>
      </p:sp>
      <p:sp>
        <p:nvSpPr>
          <p:cNvPr id="20" name="19 Elipse"/>
          <p:cNvSpPr/>
          <p:nvPr/>
        </p:nvSpPr>
        <p:spPr>
          <a:xfrm rot="20198148">
            <a:off x="2498709" y="5406412"/>
            <a:ext cx="1333962" cy="372892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GT" sz="1200" i="1" dirty="0" smtClean="0">
                <a:solidFill>
                  <a:schemeClr val="tx1"/>
                </a:solidFill>
              </a:rPr>
              <a:t>metilación</a:t>
            </a:r>
            <a:endParaRPr lang="es-ES" sz="1200" i="1" dirty="0">
              <a:solidFill>
                <a:schemeClr val="tx1"/>
              </a:solidFill>
            </a:endParaRPr>
          </a:p>
        </p:txBody>
      </p:sp>
      <p:sp>
        <p:nvSpPr>
          <p:cNvPr id="21" name="20 CuadroTexto"/>
          <p:cNvSpPr txBox="1"/>
          <p:nvPr/>
        </p:nvSpPr>
        <p:spPr>
          <a:xfrm>
            <a:off x="0" y="1124744"/>
            <a:ext cx="1835696" cy="1754326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r>
              <a:rPr lang="es-GT" sz="1200" b="1" i="1" u="sng" dirty="0" smtClean="0"/>
              <a:t>Eliminación:</a:t>
            </a:r>
          </a:p>
          <a:p>
            <a:pPr>
              <a:buFont typeface="Wingdings" pitchFamily="2" charset="2"/>
              <a:buChar char="ü"/>
            </a:pPr>
            <a:r>
              <a:rPr lang="es-GT" sz="1200" i="1" dirty="0" err="1" smtClean="0"/>
              <a:t>Recaptación</a:t>
            </a:r>
            <a:r>
              <a:rPr lang="es-GT" sz="1200" i="1" dirty="0" smtClean="0"/>
              <a:t> 50-80%</a:t>
            </a:r>
          </a:p>
          <a:p>
            <a:pPr>
              <a:buFont typeface="Wingdings" pitchFamily="2" charset="2"/>
              <a:buChar char="ü"/>
            </a:pPr>
            <a:r>
              <a:rPr lang="es-GT" sz="1200" i="1" dirty="0" smtClean="0"/>
              <a:t>Difusión hacia líquidos contiguos</a:t>
            </a:r>
          </a:p>
          <a:p>
            <a:pPr>
              <a:buFont typeface="Wingdings" pitchFamily="2" charset="2"/>
              <a:buChar char="ü"/>
            </a:pPr>
            <a:r>
              <a:rPr lang="es-GT" sz="1200" i="1" dirty="0" smtClean="0"/>
              <a:t>Lisis Enzimática (MAO y  COMT </a:t>
            </a:r>
            <a:r>
              <a:rPr lang="es-GT" sz="1200" i="1" dirty="0" err="1" smtClean="0"/>
              <a:t>Catecol</a:t>
            </a:r>
            <a:r>
              <a:rPr lang="es-GT" sz="1200" i="1" dirty="0" smtClean="0"/>
              <a:t>-o-</a:t>
            </a:r>
            <a:r>
              <a:rPr lang="es-GT" sz="1200" i="1" dirty="0" err="1" smtClean="0"/>
              <a:t>metiltransferasa</a:t>
            </a:r>
            <a:r>
              <a:rPr lang="es-GT" sz="1200" i="1" dirty="0" smtClean="0"/>
              <a:t>-Hígado-</a:t>
            </a:r>
            <a:r>
              <a:rPr lang="es-GT" sz="1200" i="1" dirty="0" smtClean="0"/>
              <a:t>)</a:t>
            </a:r>
          </a:p>
          <a:p>
            <a:pPr>
              <a:buFont typeface="Wingdings" pitchFamily="2" charset="2"/>
              <a:buChar char="ü"/>
            </a:pPr>
            <a:endParaRPr lang="es-ES" sz="1200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2"/>
          <p:cNvPicPr>
            <a:picLocks noChangeAspect="1" noChangeArrowheads="1"/>
          </p:cNvPicPr>
          <p:nvPr>
            <p:ph type="body" idx="1"/>
          </p:nvPr>
        </p:nvPicPr>
        <p:blipFill>
          <a:blip r:embed="rId3" cstate="print"/>
          <a:srcRect l="5055" t="24408" r="62639" b="12096"/>
          <a:stretch>
            <a:fillRect/>
          </a:stretch>
        </p:blipFill>
        <p:spPr>
          <a:xfrm>
            <a:off x="3276600" y="3573463"/>
            <a:ext cx="1800225" cy="2305050"/>
          </a:xfrm>
        </p:spPr>
      </p:pic>
      <p:sp>
        <p:nvSpPr>
          <p:cNvPr id="33795" name="Oval 3"/>
          <p:cNvSpPr>
            <a:spLocks noChangeArrowheads="1"/>
          </p:cNvSpPr>
          <p:nvPr/>
        </p:nvSpPr>
        <p:spPr bwMode="auto">
          <a:xfrm>
            <a:off x="2484438" y="4868863"/>
            <a:ext cx="504825" cy="433387"/>
          </a:xfrm>
          <a:prstGeom prst="ellipse">
            <a:avLst/>
          </a:prstGeom>
          <a:solidFill>
            <a:srgbClr val="FF00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l-GR" sz="2000" b="1">
                <a:solidFill>
                  <a:schemeClr val="bg1"/>
                </a:solidFill>
                <a:latin typeface="Arial" charset="0"/>
                <a:cs typeface="Arial" charset="0"/>
              </a:rPr>
              <a:t>β</a:t>
            </a:r>
            <a:r>
              <a:rPr lang="es-ES" sz="2000" b="1">
                <a:solidFill>
                  <a:schemeClr val="bg1"/>
                </a:solidFill>
                <a:latin typeface="Arial" charset="0"/>
                <a:cs typeface="Arial" charset="0"/>
              </a:rPr>
              <a:t>1</a:t>
            </a:r>
            <a:endParaRPr lang="el-GR" sz="2000" b="1">
              <a:solidFill>
                <a:schemeClr val="bg1"/>
              </a:solidFill>
              <a:latin typeface="Arial" charset="0"/>
              <a:cs typeface="Arial" charset="0"/>
            </a:endParaRPr>
          </a:p>
        </p:txBody>
      </p:sp>
      <p:sp>
        <p:nvSpPr>
          <p:cNvPr id="33796" name="Text Box 4"/>
          <p:cNvSpPr txBox="1">
            <a:spLocks noChangeArrowheads="1"/>
          </p:cNvSpPr>
          <p:nvPr/>
        </p:nvSpPr>
        <p:spPr bwMode="auto">
          <a:xfrm>
            <a:off x="5632450" y="1576388"/>
            <a:ext cx="379413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es-GT">
              <a:latin typeface="Arial" charset="0"/>
            </a:endParaRPr>
          </a:p>
        </p:txBody>
      </p:sp>
      <p:sp>
        <p:nvSpPr>
          <p:cNvPr id="33797" name="Rectangle 5"/>
          <p:cNvSpPr>
            <a:spLocks noChangeArrowheads="1"/>
          </p:cNvSpPr>
          <p:nvPr/>
        </p:nvSpPr>
        <p:spPr bwMode="auto">
          <a:xfrm>
            <a:off x="5076825" y="4221163"/>
            <a:ext cx="504825" cy="288925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s-ES" b="1">
                <a:solidFill>
                  <a:srgbClr val="950F8B"/>
                </a:solidFill>
                <a:latin typeface="Arial" charset="0"/>
              </a:rPr>
              <a:t>SA</a:t>
            </a:r>
          </a:p>
        </p:txBody>
      </p:sp>
      <p:sp>
        <p:nvSpPr>
          <p:cNvPr id="33798" name="Rectangle 6"/>
          <p:cNvSpPr>
            <a:spLocks noChangeArrowheads="1"/>
          </p:cNvSpPr>
          <p:nvPr/>
        </p:nvSpPr>
        <p:spPr bwMode="auto">
          <a:xfrm>
            <a:off x="5148263" y="4868863"/>
            <a:ext cx="504825" cy="288925"/>
          </a:xfrm>
          <a:prstGeom prst="rect">
            <a:avLst/>
          </a:prstGeom>
          <a:solidFill>
            <a:srgbClr val="F8C478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s-ES" b="1">
                <a:solidFill>
                  <a:schemeClr val="bg1"/>
                </a:solidFill>
                <a:latin typeface="Arial" charset="0"/>
              </a:rPr>
              <a:t>AV</a:t>
            </a:r>
          </a:p>
        </p:txBody>
      </p:sp>
      <p:sp>
        <p:nvSpPr>
          <p:cNvPr id="33799" name="Rectangle 7"/>
          <p:cNvSpPr>
            <a:spLocks noChangeArrowheads="1"/>
          </p:cNvSpPr>
          <p:nvPr/>
        </p:nvSpPr>
        <p:spPr bwMode="auto">
          <a:xfrm>
            <a:off x="5292725" y="5661025"/>
            <a:ext cx="431800" cy="288925"/>
          </a:xfrm>
          <a:prstGeom prst="rect">
            <a:avLst/>
          </a:prstGeom>
          <a:solidFill>
            <a:srgbClr val="F53958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s-ES">
                <a:solidFill>
                  <a:schemeClr val="bg1"/>
                </a:solidFill>
                <a:latin typeface="Arial" charset="0"/>
              </a:rPr>
              <a:t>MV</a:t>
            </a:r>
          </a:p>
        </p:txBody>
      </p:sp>
      <p:sp>
        <p:nvSpPr>
          <p:cNvPr id="33800" name="Rectangle 8"/>
          <p:cNvSpPr>
            <a:spLocks noChangeArrowheads="1"/>
          </p:cNvSpPr>
          <p:nvPr/>
        </p:nvSpPr>
        <p:spPr bwMode="auto">
          <a:xfrm>
            <a:off x="250825" y="4437063"/>
            <a:ext cx="1584325" cy="431800"/>
          </a:xfrm>
          <a:prstGeom prst="rect">
            <a:avLst/>
          </a:prstGeom>
          <a:solidFill>
            <a:srgbClr val="950F8B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s-ES" sz="1200">
                <a:solidFill>
                  <a:schemeClr val="bg1"/>
                </a:solidFill>
                <a:latin typeface="Arial" charset="0"/>
              </a:rPr>
              <a:t>NORADRENALINA</a:t>
            </a:r>
          </a:p>
        </p:txBody>
      </p:sp>
      <p:sp>
        <p:nvSpPr>
          <p:cNvPr id="33801" name="Rectangle 9"/>
          <p:cNvSpPr>
            <a:spLocks noChangeArrowheads="1"/>
          </p:cNvSpPr>
          <p:nvPr/>
        </p:nvSpPr>
        <p:spPr bwMode="auto">
          <a:xfrm>
            <a:off x="611188" y="5516563"/>
            <a:ext cx="1296987" cy="360362"/>
          </a:xfrm>
          <a:prstGeom prst="rect">
            <a:avLst/>
          </a:prstGeom>
          <a:solidFill>
            <a:srgbClr val="14902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s-ES" sz="1400">
                <a:solidFill>
                  <a:schemeClr val="bg1"/>
                </a:solidFill>
                <a:latin typeface="Arial" charset="0"/>
              </a:rPr>
              <a:t>ADRENALINA</a:t>
            </a:r>
          </a:p>
        </p:txBody>
      </p:sp>
      <p:sp>
        <p:nvSpPr>
          <p:cNvPr id="33802" name="Rectangle 10"/>
          <p:cNvSpPr>
            <a:spLocks noChangeArrowheads="1"/>
          </p:cNvSpPr>
          <p:nvPr/>
        </p:nvSpPr>
        <p:spPr bwMode="auto">
          <a:xfrm>
            <a:off x="6443663" y="3933825"/>
            <a:ext cx="2303462" cy="431800"/>
          </a:xfrm>
          <a:prstGeom prst="rect">
            <a:avLst/>
          </a:prstGeom>
          <a:solidFill>
            <a:srgbClr val="FF00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s-ES">
                <a:solidFill>
                  <a:schemeClr val="bg1"/>
                </a:solidFill>
                <a:latin typeface="Arial" charset="0"/>
              </a:rPr>
              <a:t>Aumento de la FC.</a:t>
            </a:r>
          </a:p>
        </p:txBody>
      </p:sp>
      <p:sp>
        <p:nvSpPr>
          <p:cNvPr id="33803" name="Rectangle 11"/>
          <p:cNvSpPr>
            <a:spLocks noChangeArrowheads="1"/>
          </p:cNvSpPr>
          <p:nvPr/>
        </p:nvSpPr>
        <p:spPr bwMode="auto">
          <a:xfrm>
            <a:off x="6443663" y="4652963"/>
            <a:ext cx="2160587" cy="720725"/>
          </a:xfrm>
          <a:prstGeom prst="rect">
            <a:avLst/>
          </a:prstGeom>
          <a:solidFill>
            <a:srgbClr val="FF33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s-ES" sz="1400">
                <a:solidFill>
                  <a:schemeClr val="bg1"/>
                </a:solidFill>
                <a:latin typeface="Arial" charset="0"/>
              </a:rPr>
              <a:t>AUMENTO DE LA </a:t>
            </a:r>
          </a:p>
          <a:p>
            <a:pPr algn="ctr"/>
            <a:r>
              <a:rPr lang="es-ES" sz="1400">
                <a:solidFill>
                  <a:schemeClr val="bg1"/>
                </a:solidFill>
                <a:latin typeface="Arial" charset="0"/>
              </a:rPr>
              <a:t>VELOCIDAD DE</a:t>
            </a:r>
          </a:p>
          <a:p>
            <a:pPr algn="ctr"/>
            <a:r>
              <a:rPr lang="es-ES" sz="1400">
                <a:solidFill>
                  <a:schemeClr val="bg1"/>
                </a:solidFill>
                <a:latin typeface="Arial" charset="0"/>
              </a:rPr>
              <a:t> CONDUCCIÒN</a:t>
            </a:r>
          </a:p>
        </p:txBody>
      </p:sp>
      <p:sp>
        <p:nvSpPr>
          <p:cNvPr id="33804" name="Rectangle 12"/>
          <p:cNvSpPr>
            <a:spLocks noChangeArrowheads="1"/>
          </p:cNvSpPr>
          <p:nvPr/>
        </p:nvSpPr>
        <p:spPr bwMode="auto">
          <a:xfrm>
            <a:off x="6516688" y="5734050"/>
            <a:ext cx="2016125" cy="719138"/>
          </a:xfrm>
          <a:prstGeom prst="rect">
            <a:avLst/>
          </a:prstGeom>
          <a:gradFill rotWithShape="1">
            <a:gsLst>
              <a:gs pos="0">
                <a:srgbClr val="761800"/>
              </a:gs>
              <a:gs pos="50000">
                <a:srgbClr val="FF3300"/>
              </a:gs>
              <a:gs pos="100000">
                <a:srgbClr val="761800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s-ES" sz="1400" b="1">
                <a:solidFill>
                  <a:schemeClr val="bg1"/>
                </a:solidFill>
                <a:latin typeface="Arial" charset="0"/>
              </a:rPr>
              <a:t>AUMENTO </a:t>
            </a:r>
          </a:p>
          <a:p>
            <a:pPr algn="ctr"/>
            <a:r>
              <a:rPr lang="es-ES" sz="1400" b="1">
                <a:solidFill>
                  <a:schemeClr val="bg1"/>
                </a:solidFill>
                <a:latin typeface="Arial" charset="0"/>
              </a:rPr>
              <a:t>DE LA FUERZA </a:t>
            </a:r>
          </a:p>
          <a:p>
            <a:pPr algn="ctr"/>
            <a:r>
              <a:rPr lang="es-ES" sz="1400" b="1">
                <a:solidFill>
                  <a:schemeClr val="bg1"/>
                </a:solidFill>
                <a:latin typeface="Arial" charset="0"/>
              </a:rPr>
              <a:t>DE CONTRACCIÒN</a:t>
            </a:r>
          </a:p>
        </p:txBody>
      </p:sp>
      <p:sp>
        <p:nvSpPr>
          <p:cNvPr id="33805" name="Line 15"/>
          <p:cNvSpPr>
            <a:spLocks noChangeShapeType="1"/>
          </p:cNvSpPr>
          <p:nvPr/>
        </p:nvSpPr>
        <p:spPr bwMode="auto">
          <a:xfrm flipV="1">
            <a:off x="5724525" y="4149725"/>
            <a:ext cx="647700" cy="2159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s-ES"/>
          </a:p>
        </p:txBody>
      </p:sp>
      <p:sp>
        <p:nvSpPr>
          <p:cNvPr id="33806" name="Line 16"/>
          <p:cNvSpPr>
            <a:spLocks noChangeShapeType="1"/>
          </p:cNvSpPr>
          <p:nvPr/>
        </p:nvSpPr>
        <p:spPr bwMode="auto">
          <a:xfrm>
            <a:off x="5867400" y="5876925"/>
            <a:ext cx="576263" cy="2159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s-ES"/>
          </a:p>
        </p:txBody>
      </p:sp>
      <p:sp>
        <p:nvSpPr>
          <p:cNvPr id="33807" name="Line 17"/>
          <p:cNvSpPr>
            <a:spLocks noChangeShapeType="1"/>
          </p:cNvSpPr>
          <p:nvPr/>
        </p:nvSpPr>
        <p:spPr bwMode="auto">
          <a:xfrm>
            <a:off x="5795963" y="5013325"/>
            <a:ext cx="503237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s-ES"/>
          </a:p>
        </p:txBody>
      </p:sp>
      <p:sp>
        <p:nvSpPr>
          <p:cNvPr id="33808" name="Rectangle 18"/>
          <p:cNvSpPr>
            <a:spLocks noChangeArrowheads="1"/>
          </p:cNvSpPr>
          <p:nvPr/>
        </p:nvSpPr>
        <p:spPr bwMode="auto">
          <a:xfrm>
            <a:off x="5003800" y="836613"/>
            <a:ext cx="2160588" cy="503237"/>
          </a:xfrm>
          <a:prstGeom prst="rect">
            <a:avLst/>
          </a:prstGeom>
          <a:solidFill>
            <a:srgbClr val="FF3300"/>
          </a:solidFill>
          <a:ln w="9525">
            <a:solidFill>
              <a:srgbClr val="6600CC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s-ES" b="1">
                <a:solidFill>
                  <a:schemeClr val="bg1"/>
                </a:solidFill>
              </a:rPr>
              <a:t>CORAZÒN</a:t>
            </a:r>
          </a:p>
        </p:txBody>
      </p:sp>
      <p:sp>
        <p:nvSpPr>
          <p:cNvPr id="33809" name="Oval 19"/>
          <p:cNvSpPr>
            <a:spLocks noChangeArrowheads="1"/>
          </p:cNvSpPr>
          <p:nvPr/>
        </p:nvSpPr>
        <p:spPr bwMode="auto">
          <a:xfrm>
            <a:off x="2627313" y="5373688"/>
            <a:ext cx="288925" cy="287337"/>
          </a:xfrm>
          <a:prstGeom prst="ellipse">
            <a:avLst/>
          </a:pr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l-GR" sz="1400" b="1">
                <a:solidFill>
                  <a:schemeClr val="bg1"/>
                </a:solidFill>
                <a:latin typeface="Arial" charset="0"/>
                <a:cs typeface="Arial" charset="0"/>
              </a:rPr>
              <a:t>β</a:t>
            </a:r>
            <a:r>
              <a:rPr lang="es-ES" sz="1400" b="1">
                <a:solidFill>
                  <a:schemeClr val="bg1"/>
                </a:solidFill>
                <a:latin typeface="Arial" charset="0"/>
                <a:cs typeface="Arial" charset="0"/>
              </a:rPr>
              <a:t>2</a:t>
            </a:r>
            <a:endParaRPr lang="el-GR" sz="1400" b="1">
              <a:solidFill>
                <a:schemeClr val="bg1"/>
              </a:solidFill>
              <a:latin typeface="Arial" charset="0"/>
              <a:cs typeface="Arial" charset="0"/>
            </a:endParaRPr>
          </a:p>
        </p:txBody>
      </p:sp>
      <p:sp>
        <p:nvSpPr>
          <p:cNvPr id="33810" name="Line 20"/>
          <p:cNvSpPr>
            <a:spLocks noChangeShapeType="1"/>
          </p:cNvSpPr>
          <p:nvPr/>
        </p:nvSpPr>
        <p:spPr bwMode="auto">
          <a:xfrm>
            <a:off x="1908175" y="5661025"/>
            <a:ext cx="215900" cy="0"/>
          </a:xfrm>
          <a:prstGeom prst="line">
            <a:avLst/>
          </a:prstGeom>
          <a:noFill/>
          <a:ln w="9525">
            <a:solidFill>
              <a:srgbClr val="FF3300"/>
            </a:solidFill>
            <a:round/>
            <a:headEnd/>
            <a:tailEnd/>
          </a:ln>
        </p:spPr>
        <p:txBody>
          <a:bodyPr/>
          <a:lstStyle/>
          <a:p>
            <a:endParaRPr lang="es-ES"/>
          </a:p>
        </p:txBody>
      </p:sp>
      <p:sp>
        <p:nvSpPr>
          <p:cNvPr id="33811" name="Line 21"/>
          <p:cNvSpPr>
            <a:spLocks noChangeShapeType="1"/>
          </p:cNvSpPr>
          <p:nvPr/>
        </p:nvSpPr>
        <p:spPr bwMode="auto">
          <a:xfrm>
            <a:off x="2124075" y="4652963"/>
            <a:ext cx="0" cy="1008062"/>
          </a:xfrm>
          <a:prstGeom prst="line">
            <a:avLst/>
          </a:prstGeom>
          <a:noFill/>
          <a:ln w="9525">
            <a:solidFill>
              <a:srgbClr val="FF3300"/>
            </a:solidFill>
            <a:round/>
            <a:headEnd/>
            <a:tailEnd/>
          </a:ln>
        </p:spPr>
        <p:txBody>
          <a:bodyPr/>
          <a:lstStyle/>
          <a:p>
            <a:endParaRPr lang="es-ES"/>
          </a:p>
        </p:txBody>
      </p:sp>
      <p:sp>
        <p:nvSpPr>
          <p:cNvPr id="33812" name="Line 22"/>
          <p:cNvSpPr>
            <a:spLocks noChangeShapeType="1"/>
          </p:cNvSpPr>
          <p:nvPr/>
        </p:nvSpPr>
        <p:spPr bwMode="auto">
          <a:xfrm flipV="1">
            <a:off x="1835150" y="4652963"/>
            <a:ext cx="287338" cy="0"/>
          </a:xfrm>
          <a:prstGeom prst="line">
            <a:avLst/>
          </a:prstGeom>
          <a:noFill/>
          <a:ln w="9525">
            <a:solidFill>
              <a:srgbClr val="FF3300"/>
            </a:solidFill>
            <a:round/>
            <a:headEnd/>
            <a:tailEnd/>
          </a:ln>
        </p:spPr>
        <p:txBody>
          <a:bodyPr/>
          <a:lstStyle/>
          <a:p>
            <a:endParaRPr lang="es-ES"/>
          </a:p>
        </p:txBody>
      </p:sp>
      <p:sp>
        <p:nvSpPr>
          <p:cNvPr id="33813" name="Line 23"/>
          <p:cNvSpPr>
            <a:spLocks noChangeShapeType="1"/>
          </p:cNvSpPr>
          <p:nvPr/>
        </p:nvSpPr>
        <p:spPr bwMode="auto">
          <a:xfrm>
            <a:off x="2124075" y="5157788"/>
            <a:ext cx="288925" cy="0"/>
          </a:xfrm>
          <a:prstGeom prst="line">
            <a:avLst/>
          </a:prstGeom>
          <a:noFill/>
          <a:ln w="9525">
            <a:solidFill>
              <a:srgbClr val="FF33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s-ES"/>
          </a:p>
        </p:txBody>
      </p:sp>
      <p:sp>
        <p:nvSpPr>
          <p:cNvPr id="33814" name="Line 24"/>
          <p:cNvSpPr>
            <a:spLocks noChangeShapeType="1"/>
          </p:cNvSpPr>
          <p:nvPr/>
        </p:nvSpPr>
        <p:spPr bwMode="auto">
          <a:xfrm>
            <a:off x="2195513" y="5516563"/>
            <a:ext cx="358775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 type="triangle" w="med" len="med"/>
          </a:ln>
        </p:spPr>
        <p:txBody>
          <a:bodyPr/>
          <a:lstStyle/>
          <a:p>
            <a:endParaRPr lang="es-ES"/>
          </a:p>
        </p:txBody>
      </p:sp>
      <p:pic>
        <p:nvPicPr>
          <p:cNvPr id="33815" name="Picture 25"/>
          <p:cNvPicPr>
            <a:picLocks noChangeAspect="1" noChangeArrowheads="1"/>
          </p:cNvPicPr>
          <p:nvPr/>
        </p:nvPicPr>
        <p:blipFill>
          <a:blip r:embed="rId4" cstate="print"/>
          <a:srcRect l="33755" t="45074" r="40398" b="15538"/>
          <a:stretch>
            <a:fillRect/>
          </a:stretch>
        </p:blipFill>
        <p:spPr bwMode="auto">
          <a:xfrm>
            <a:off x="971600" y="476672"/>
            <a:ext cx="2881139" cy="3292990"/>
          </a:xfrm>
          <a:prstGeom prst="rect">
            <a:avLst/>
          </a:prstGeom>
          <a:ln w="1270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3"/>
          <p:cNvPicPr>
            <a:picLocks noChangeAspect="1" noChangeArrowheads="1"/>
          </p:cNvPicPr>
          <p:nvPr>
            <p:ph type="body" idx="1"/>
          </p:nvPr>
        </p:nvPicPr>
        <p:blipFill>
          <a:blip r:embed="rId3" cstate="print"/>
          <a:srcRect l="3133" t="28645" r="74892" b="49071"/>
          <a:stretch>
            <a:fillRect/>
          </a:stretch>
        </p:blipFill>
        <p:spPr>
          <a:xfrm>
            <a:off x="684213" y="1989138"/>
            <a:ext cx="2305050" cy="1512887"/>
          </a:xfrm>
        </p:spPr>
      </p:pic>
      <p:pic>
        <p:nvPicPr>
          <p:cNvPr id="34819" name="Picture 4"/>
          <p:cNvPicPr>
            <a:picLocks noChangeAspect="1" noChangeArrowheads="1"/>
          </p:cNvPicPr>
          <p:nvPr/>
        </p:nvPicPr>
        <p:blipFill>
          <a:blip r:embed="rId4" cstate="print"/>
          <a:srcRect l="537" t="24414" r="50116" b="41022"/>
          <a:stretch>
            <a:fillRect/>
          </a:stretch>
        </p:blipFill>
        <p:spPr bwMode="auto">
          <a:xfrm>
            <a:off x="179388" y="3573463"/>
            <a:ext cx="2808287" cy="1800225"/>
          </a:xfrm>
          <a:prstGeom prst="rect">
            <a:avLst/>
          </a:prstGeom>
          <a:noFill/>
          <a:ln w="9525">
            <a:solidFill>
              <a:srgbClr val="FF3300"/>
            </a:solidFill>
            <a:miter lim="800000"/>
            <a:headEnd/>
            <a:tailEnd/>
          </a:ln>
        </p:spPr>
      </p:pic>
      <p:pic>
        <p:nvPicPr>
          <p:cNvPr id="34820" name="Picture 5"/>
          <p:cNvPicPr>
            <a:picLocks noChangeAspect="1" noChangeArrowheads="1"/>
          </p:cNvPicPr>
          <p:nvPr/>
        </p:nvPicPr>
        <p:blipFill>
          <a:blip r:embed="rId4" cstate="print"/>
          <a:srcRect l="537" t="56235" r="49268" b="10634"/>
          <a:stretch>
            <a:fillRect/>
          </a:stretch>
        </p:blipFill>
        <p:spPr bwMode="auto">
          <a:xfrm>
            <a:off x="6300788" y="3573463"/>
            <a:ext cx="2447925" cy="1800225"/>
          </a:xfrm>
          <a:prstGeom prst="rect">
            <a:avLst/>
          </a:prstGeom>
          <a:noFill/>
          <a:ln w="9525">
            <a:solidFill>
              <a:srgbClr val="FF3300"/>
            </a:solidFill>
            <a:miter lim="800000"/>
            <a:headEnd/>
            <a:tailEnd/>
          </a:ln>
        </p:spPr>
      </p:pic>
      <p:pic>
        <p:nvPicPr>
          <p:cNvPr id="34821" name="Picture 6"/>
          <p:cNvPicPr>
            <a:picLocks noChangeAspect="1" noChangeArrowheads="1"/>
          </p:cNvPicPr>
          <p:nvPr/>
        </p:nvPicPr>
        <p:blipFill>
          <a:blip r:embed="rId3" cstate="print"/>
          <a:srcRect l="31964" t="28645" r="46059" b="49071"/>
          <a:stretch>
            <a:fillRect/>
          </a:stretch>
        </p:blipFill>
        <p:spPr bwMode="auto">
          <a:xfrm>
            <a:off x="6227763" y="1989138"/>
            <a:ext cx="2305050" cy="1512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4822" name="Rectangle 7"/>
          <p:cNvSpPr>
            <a:spLocks noChangeArrowheads="1"/>
          </p:cNvSpPr>
          <p:nvPr/>
        </p:nvSpPr>
        <p:spPr bwMode="auto">
          <a:xfrm>
            <a:off x="755650" y="1557338"/>
            <a:ext cx="2233613" cy="35877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s-ES" b="1"/>
              <a:t>SIMPÀTICO</a:t>
            </a:r>
          </a:p>
        </p:txBody>
      </p:sp>
      <p:sp>
        <p:nvSpPr>
          <p:cNvPr id="34823" name="Rectangle 8"/>
          <p:cNvSpPr>
            <a:spLocks noChangeArrowheads="1"/>
          </p:cNvSpPr>
          <p:nvPr/>
        </p:nvSpPr>
        <p:spPr bwMode="auto">
          <a:xfrm>
            <a:off x="6156325" y="1557338"/>
            <a:ext cx="2233613" cy="35877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s-ES" b="1"/>
              <a:t>PARASIMPÀTICO</a:t>
            </a:r>
          </a:p>
        </p:txBody>
      </p:sp>
      <p:pic>
        <p:nvPicPr>
          <p:cNvPr id="34824" name="Picture 9"/>
          <p:cNvPicPr>
            <a:picLocks noChangeAspect="1" noChangeArrowheads="1"/>
          </p:cNvPicPr>
          <p:nvPr/>
        </p:nvPicPr>
        <p:blipFill>
          <a:blip r:embed="rId5" cstate="print">
            <a:lum bright="6000" contrast="6000"/>
          </a:blip>
          <a:srcRect l="47787" t="21463" r="10872" b="9636"/>
          <a:stretch>
            <a:fillRect/>
          </a:stretch>
        </p:blipFill>
        <p:spPr bwMode="auto">
          <a:xfrm>
            <a:off x="3276600" y="1628775"/>
            <a:ext cx="2592388" cy="2736850"/>
          </a:xfrm>
          <a:prstGeom prst="rect">
            <a:avLst/>
          </a:prstGeom>
          <a:noFill/>
          <a:ln w="9525">
            <a:solidFill>
              <a:srgbClr val="FF3300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7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s-ES" dirty="0" smtClean="0"/>
              <a:t>                                                                                  </a:t>
            </a:r>
          </a:p>
        </p:txBody>
      </p:sp>
      <p:pic>
        <p:nvPicPr>
          <p:cNvPr id="35843" name="Picture 3"/>
          <p:cNvPicPr>
            <a:picLocks noChangeAspect="1" noChangeArrowheads="1"/>
          </p:cNvPicPr>
          <p:nvPr>
            <p:ph type="body" idx="1"/>
          </p:nvPr>
        </p:nvPicPr>
        <p:blipFill>
          <a:blip r:embed="rId3" cstate="print"/>
          <a:srcRect l="20070" r="20070"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35844" name="Rectangle 4"/>
          <p:cNvSpPr>
            <a:spLocks noChangeArrowheads="1"/>
          </p:cNvSpPr>
          <p:nvPr/>
        </p:nvSpPr>
        <p:spPr bwMode="auto">
          <a:xfrm>
            <a:off x="5076825" y="131763"/>
            <a:ext cx="4067175" cy="1739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es-ES" b="1">
                <a:solidFill>
                  <a:srgbClr val="FFFF00"/>
                </a:solidFill>
              </a:rPr>
              <a:t>Nunca consideres el estudio como una obligación,</a:t>
            </a:r>
          </a:p>
          <a:p>
            <a:pPr algn="ctr"/>
            <a:r>
              <a:rPr lang="es-ES" b="1">
                <a:solidFill>
                  <a:srgbClr val="FFFF00"/>
                </a:solidFill>
              </a:rPr>
              <a:t> sino como una oportunidad</a:t>
            </a:r>
          </a:p>
          <a:p>
            <a:pPr algn="ctr"/>
            <a:r>
              <a:rPr lang="es-ES" b="1">
                <a:solidFill>
                  <a:srgbClr val="FFFF00"/>
                </a:solidFill>
              </a:rPr>
              <a:t> para penetrar en el bello y maravilloso </a:t>
            </a:r>
          </a:p>
          <a:p>
            <a:pPr algn="ctr"/>
            <a:r>
              <a:rPr lang="es-ES" b="1">
                <a:solidFill>
                  <a:srgbClr val="FFFF00"/>
                </a:solidFill>
              </a:rPr>
              <a:t>mundo del saber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6"/>
          <p:cNvPicPr>
            <a:picLocks noChangeAspect="1" noChangeArrowheads="1"/>
          </p:cNvPicPr>
          <p:nvPr/>
        </p:nvPicPr>
        <p:blipFill>
          <a:blip r:embed="rId3" cstate="print"/>
          <a:srcRect l="35509" t="47049" r="36719" b="23416"/>
          <a:stretch>
            <a:fillRect/>
          </a:stretch>
        </p:blipFill>
        <p:spPr bwMode="auto">
          <a:xfrm>
            <a:off x="0" y="-11113"/>
            <a:ext cx="9144000" cy="686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6867" name="Rectangle 7"/>
          <p:cNvSpPr>
            <a:spLocks noChangeArrowheads="1"/>
          </p:cNvSpPr>
          <p:nvPr/>
        </p:nvSpPr>
        <p:spPr bwMode="auto">
          <a:xfrm>
            <a:off x="539750" y="1800952"/>
            <a:ext cx="6696075" cy="29052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8872" tIns="36501" rIns="0" bIns="36501" anchor="ctr">
            <a:spAutoFit/>
          </a:bodyPr>
          <a:lstStyle/>
          <a:p>
            <a:pPr eaLnBrk="0" hangingPunct="0"/>
            <a:r>
              <a:rPr lang="es-ES" sz="3200" b="1" dirty="0">
                <a:solidFill>
                  <a:srgbClr val="FFFF00"/>
                </a:solidFill>
                <a:latin typeface="Arial" charset="0"/>
              </a:rPr>
              <a:t>Tres clases hay de ignorancia:</a:t>
            </a:r>
          </a:p>
          <a:p>
            <a:pPr eaLnBrk="0" hangingPunct="0"/>
            <a:endParaRPr lang="es-ES" sz="3200" b="1" dirty="0">
              <a:solidFill>
                <a:srgbClr val="FFFF00"/>
              </a:solidFill>
              <a:latin typeface="Arial" charset="0"/>
            </a:endParaRPr>
          </a:p>
          <a:p>
            <a:pPr eaLnBrk="0" hangingPunct="0">
              <a:buFontTx/>
              <a:buChar char="•"/>
            </a:pPr>
            <a:r>
              <a:rPr lang="es-ES" sz="3200" dirty="0">
                <a:solidFill>
                  <a:srgbClr val="FFFF00"/>
                </a:solidFill>
                <a:latin typeface="Arial" charset="0"/>
              </a:rPr>
              <a:t>no saber lo que debiera saberse.</a:t>
            </a:r>
          </a:p>
          <a:p>
            <a:pPr eaLnBrk="0" hangingPunct="0">
              <a:buFontTx/>
              <a:buChar char="•"/>
            </a:pPr>
            <a:r>
              <a:rPr lang="es-ES" sz="3200" dirty="0">
                <a:solidFill>
                  <a:srgbClr val="FFFF00"/>
                </a:solidFill>
                <a:latin typeface="Arial" charset="0"/>
              </a:rPr>
              <a:t>saber mal lo que se sabe. </a:t>
            </a:r>
          </a:p>
          <a:p>
            <a:pPr eaLnBrk="0" hangingPunct="0">
              <a:buFontTx/>
              <a:buChar char="•"/>
            </a:pPr>
            <a:r>
              <a:rPr lang="es-ES" sz="3200" dirty="0">
                <a:solidFill>
                  <a:srgbClr val="FFFF00"/>
                </a:solidFill>
                <a:latin typeface="Arial" charset="0"/>
              </a:rPr>
              <a:t>saber lo que no debiera saberse.</a:t>
            </a:r>
            <a:endParaRPr lang="es-ES" sz="800" dirty="0">
              <a:solidFill>
                <a:srgbClr val="FFFF00"/>
              </a:solidFill>
            </a:endParaRPr>
          </a:p>
          <a:p>
            <a:pPr algn="ctr" eaLnBrk="0" hangingPunct="0">
              <a:buFontTx/>
              <a:buChar char="•"/>
            </a:pPr>
            <a:r>
              <a:rPr lang="es-ES" sz="1200" dirty="0">
                <a:solidFill>
                  <a:schemeClr val="bg1"/>
                </a:solidFill>
                <a:latin typeface="Arial" charset="0"/>
                <a:hlinkClick r:id="rId4" tooltip="Enviar frase"/>
              </a:rPr>
              <a:t>  </a:t>
            </a:r>
            <a:r>
              <a:rPr lang="es-ES" sz="600" dirty="0">
                <a:solidFill>
                  <a:schemeClr val="bg1"/>
                </a:solidFill>
                <a:latin typeface="Arial" charset="0"/>
              </a:rPr>
              <a:t> </a:t>
            </a:r>
            <a:r>
              <a:rPr lang="es-ES" sz="1200" dirty="0">
                <a:solidFill>
                  <a:schemeClr val="bg1"/>
                </a:solidFill>
                <a:latin typeface="Arial" charset="0"/>
              </a:rPr>
              <a:t>  </a:t>
            </a:r>
            <a:endParaRPr lang="es-ES" sz="800" dirty="0">
              <a:solidFill>
                <a:schemeClr val="bg1"/>
              </a:solidFill>
            </a:endParaRPr>
          </a:p>
          <a:p>
            <a:pPr algn="ctr" eaLnBrk="0" hangingPunct="0"/>
            <a:r>
              <a:rPr lang="es-ES" sz="1200" dirty="0">
                <a:solidFill>
                  <a:schemeClr val="bg1"/>
                </a:solidFill>
                <a:latin typeface="Arial" charset="0"/>
                <a:hlinkClick r:id="rId5" tooltip="Frases de François de la Rochefoucauld"/>
              </a:rPr>
              <a:t>François de la </a:t>
            </a:r>
            <a:r>
              <a:rPr lang="es-ES" sz="1200" dirty="0" err="1">
                <a:solidFill>
                  <a:schemeClr val="bg1"/>
                </a:solidFill>
                <a:latin typeface="Arial" charset="0"/>
                <a:hlinkClick r:id="rId5" tooltip="Frases de François de la Rochefoucauld"/>
              </a:rPr>
              <a:t>Rochefoucauld</a:t>
            </a:r>
            <a:r>
              <a:rPr lang="es-ES" sz="1200" dirty="0">
                <a:solidFill>
                  <a:schemeClr val="bg1"/>
                </a:solidFill>
                <a:latin typeface="Arial" charset="0"/>
              </a:rPr>
              <a:t> </a:t>
            </a:r>
            <a:r>
              <a:rPr lang="es-ES" sz="1200" i="1" dirty="0">
                <a:solidFill>
                  <a:schemeClr val="bg1"/>
                </a:solidFill>
                <a:latin typeface="Arial" charset="0"/>
              </a:rPr>
              <a:t>(1613-1680) Escritor francés.</a:t>
            </a:r>
            <a:r>
              <a:rPr lang="es-ES" sz="1200" dirty="0">
                <a:solidFill>
                  <a:schemeClr val="bg1"/>
                </a:solidFill>
                <a:latin typeface="Arial" charset="0"/>
              </a:rPr>
              <a:t> </a:t>
            </a:r>
          </a:p>
        </p:txBody>
      </p:sp>
      <p:pic>
        <p:nvPicPr>
          <p:cNvPr id="36868" name="Picture 8" descr="Enviar frase">
            <a:hlinkClick r:id="rId4" tooltip="Enviar frase"/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-4054475" y="3824288"/>
            <a:ext cx="152400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3"/>
          <p:cNvPicPr>
            <a:picLocks noChangeAspect="1" noChangeArrowheads="1"/>
          </p:cNvPicPr>
          <p:nvPr>
            <p:ph type="body" idx="1"/>
          </p:nvPr>
        </p:nvPicPr>
        <p:blipFill>
          <a:blip r:embed="rId3" cstate="print">
            <a:lum bright="6000" contrast="6000"/>
          </a:blip>
          <a:srcRect l="53491" t="14941" r="8005" b="16626"/>
          <a:stretch>
            <a:fillRect/>
          </a:stretch>
        </p:blipFill>
        <p:spPr>
          <a:xfrm>
            <a:off x="3276600" y="1557338"/>
            <a:ext cx="4824413" cy="4897437"/>
          </a:xfrm>
        </p:spPr>
      </p:pic>
      <p:sp>
        <p:nvSpPr>
          <p:cNvPr id="37891" name="Rectangle 4"/>
          <p:cNvSpPr>
            <a:spLocks noChangeArrowheads="1"/>
          </p:cNvSpPr>
          <p:nvPr/>
        </p:nvSpPr>
        <p:spPr bwMode="auto">
          <a:xfrm>
            <a:off x="1476375" y="404813"/>
            <a:ext cx="6121400" cy="431800"/>
          </a:xfrm>
          <a:prstGeom prst="rect">
            <a:avLst/>
          </a:prstGeom>
          <a:solidFill>
            <a:srgbClr val="660066"/>
          </a:solidFill>
          <a:ln w="9525">
            <a:solidFill>
              <a:srgbClr val="FF33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s-ES" b="1">
                <a:solidFill>
                  <a:srgbClr val="FAF7FF"/>
                </a:solidFill>
              </a:rPr>
              <a:t>REFLEJOS AUTONOMOS CARDIOVASCULARES</a:t>
            </a:r>
          </a:p>
        </p:txBody>
      </p:sp>
      <p:sp>
        <p:nvSpPr>
          <p:cNvPr id="37892" name="Rectangle 5"/>
          <p:cNvSpPr>
            <a:spLocks noChangeArrowheads="1"/>
          </p:cNvSpPr>
          <p:nvPr/>
        </p:nvSpPr>
        <p:spPr bwMode="auto">
          <a:xfrm>
            <a:off x="2916238" y="1125538"/>
            <a:ext cx="3240087" cy="431800"/>
          </a:xfrm>
          <a:prstGeom prst="rect">
            <a:avLst/>
          </a:prstGeom>
          <a:solidFill>
            <a:srgbClr val="FF3300"/>
          </a:solidFill>
          <a:ln w="9525">
            <a:solidFill>
              <a:schemeClr val="tx2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s-ES">
                <a:solidFill>
                  <a:srgbClr val="FAF7FF"/>
                </a:solidFill>
              </a:rPr>
              <a:t>REFLEJO BARORRECEPTOR</a:t>
            </a:r>
          </a:p>
        </p:txBody>
      </p:sp>
      <p:sp>
        <p:nvSpPr>
          <p:cNvPr id="37893" name="Rectangle 6"/>
          <p:cNvSpPr>
            <a:spLocks noChangeArrowheads="1"/>
          </p:cNvSpPr>
          <p:nvPr/>
        </p:nvSpPr>
        <p:spPr bwMode="auto">
          <a:xfrm>
            <a:off x="7308850" y="4581525"/>
            <a:ext cx="1008063" cy="358775"/>
          </a:xfrm>
          <a:prstGeom prst="rect">
            <a:avLst/>
          </a:prstGeom>
          <a:solidFill>
            <a:srgbClr val="FF33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s-ES" sz="1600">
                <a:solidFill>
                  <a:srgbClr val="FAF7FF"/>
                </a:solidFill>
              </a:rPr>
              <a:t>P/A BAJA</a:t>
            </a:r>
          </a:p>
        </p:txBody>
      </p:sp>
      <p:sp>
        <p:nvSpPr>
          <p:cNvPr id="37894" name="Line 7"/>
          <p:cNvSpPr>
            <a:spLocks noChangeShapeType="1"/>
          </p:cNvSpPr>
          <p:nvPr/>
        </p:nvSpPr>
        <p:spPr bwMode="auto">
          <a:xfrm flipH="1">
            <a:off x="7812088" y="5084763"/>
            <a:ext cx="0" cy="288925"/>
          </a:xfrm>
          <a:prstGeom prst="line">
            <a:avLst/>
          </a:prstGeom>
          <a:noFill/>
          <a:ln w="9525">
            <a:solidFill>
              <a:srgbClr val="FF3300"/>
            </a:solidFill>
            <a:round/>
            <a:headEnd/>
            <a:tailEnd/>
          </a:ln>
        </p:spPr>
        <p:txBody>
          <a:bodyPr/>
          <a:lstStyle/>
          <a:p>
            <a:endParaRPr lang="es-ES"/>
          </a:p>
        </p:txBody>
      </p:sp>
      <p:sp>
        <p:nvSpPr>
          <p:cNvPr id="37895" name="Line 8"/>
          <p:cNvSpPr>
            <a:spLocks noChangeShapeType="1"/>
          </p:cNvSpPr>
          <p:nvPr/>
        </p:nvSpPr>
        <p:spPr bwMode="auto">
          <a:xfrm flipH="1">
            <a:off x="7524750" y="5373688"/>
            <a:ext cx="287338" cy="0"/>
          </a:xfrm>
          <a:prstGeom prst="line">
            <a:avLst/>
          </a:prstGeom>
          <a:noFill/>
          <a:ln w="9525">
            <a:solidFill>
              <a:srgbClr val="FF33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s-ES"/>
          </a:p>
        </p:txBody>
      </p:sp>
      <p:sp>
        <p:nvSpPr>
          <p:cNvPr id="37896" name="Line 9"/>
          <p:cNvSpPr>
            <a:spLocks noChangeShapeType="1"/>
          </p:cNvSpPr>
          <p:nvPr/>
        </p:nvSpPr>
        <p:spPr bwMode="auto">
          <a:xfrm flipV="1">
            <a:off x="7812088" y="3933825"/>
            <a:ext cx="0" cy="790575"/>
          </a:xfrm>
          <a:prstGeom prst="line">
            <a:avLst/>
          </a:prstGeom>
          <a:noFill/>
          <a:ln w="9525">
            <a:solidFill>
              <a:srgbClr val="FF3300"/>
            </a:solidFill>
            <a:round/>
            <a:headEnd/>
            <a:tailEnd/>
          </a:ln>
        </p:spPr>
        <p:txBody>
          <a:bodyPr/>
          <a:lstStyle/>
          <a:p>
            <a:endParaRPr lang="es-ES"/>
          </a:p>
        </p:txBody>
      </p:sp>
      <p:sp>
        <p:nvSpPr>
          <p:cNvPr id="37897" name="Line 10"/>
          <p:cNvSpPr>
            <a:spLocks noChangeShapeType="1"/>
          </p:cNvSpPr>
          <p:nvPr/>
        </p:nvSpPr>
        <p:spPr bwMode="auto">
          <a:xfrm flipH="1">
            <a:off x="7019925" y="3933825"/>
            <a:ext cx="792163" cy="0"/>
          </a:xfrm>
          <a:prstGeom prst="line">
            <a:avLst/>
          </a:prstGeom>
          <a:noFill/>
          <a:ln w="9525">
            <a:solidFill>
              <a:srgbClr val="FF33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s-ES"/>
          </a:p>
        </p:txBody>
      </p:sp>
      <p:sp>
        <p:nvSpPr>
          <p:cNvPr id="37898" name="Line 11"/>
          <p:cNvSpPr>
            <a:spLocks noChangeShapeType="1"/>
          </p:cNvSpPr>
          <p:nvPr/>
        </p:nvSpPr>
        <p:spPr bwMode="auto">
          <a:xfrm flipV="1">
            <a:off x="4716463" y="3068638"/>
            <a:ext cx="73025" cy="792162"/>
          </a:xfrm>
          <a:prstGeom prst="line">
            <a:avLst/>
          </a:prstGeom>
          <a:noFill/>
          <a:ln w="9525">
            <a:solidFill>
              <a:srgbClr val="FF3300"/>
            </a:solidFill>
            <a:prstDash val="dash"/>
            <a:round/>
            <a:headEnd/>
            <a:tailEnd type="triangle" w="med" len="med"/>
          </a:ln>
        </p:spPr>
        <p:txBody>
          <a:bodyPr/>
          <a:lstStyle/>
          <a:p>
            <a:endParaRPr lang="es-ES"/>
          </a:p>
        </p:txBody>
      </p:sp>
      <p:sp>
        <p:nvSpPr>
          <p:cNvPr id="37899" name="Line 12"/>
          <p:cNvSpPr>
            <a:spLocks noChangeShapeType="1"/>
          </p:cNvSpPr>
          <p:nvPr/>
        </p:nvSpPr>
        <p:spPr bwMode="auto">
          <a:xfrm flipV="1">
            <a:off x="5148263" y="3068638"/>
            <a:ext cx="0" cy="504825"/>
          </a:xfrm>
          <a:prstGeom prst="line">
            <a:avLst/>
          </a:prstGeom>
          <a:noFill/>
          <a:ln w="9525">
            <a:solidFill>
              <a:srgbClr val="FF3300"/>
            </a:solidFill>
            <a:prstDash val="dash"/>
            <a:round/>
            <a:headEnd/>
            <a:tailEnd type="triangle" w="med" len="med"/>
          </a:ln>
        </p:spPr>
        <p:txBody>
          <a:bodyPr/>
          <a:lstStyle/>
          <a:p>
            <a:endParaRPr lang="es-ES"/>
          </a:p>
        </p:txBody>
      </p:sp>
      <p:sp>
        <p:nvSpPr>
          <p:cNvPr id="37900" name="Rectangle 13"/>
          <p:cNvSpPr>
            <a:spLocks noChangeArrowheads="1"/>
          </p:cNvSpPr>
          <p:nvPr/>
        </p:nvSpPr>
        <p:spPr bwMode="auto">
          <a:xfrm>
            <a:off x="1547813" y="5876925"/>
            <a:ext cx="2303462" cy="287338"/>
          </a:xfrm>
          <a:prstGeom prst="rect">
            <a:avLst/>
          </a:prstGeom>
          <a:solidFill>
            <a:srgbClr val="FF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s-ES" sz="1600"/>
              <a:t>AUMENTO DE LA </a:t>
            </a:r>
            <a:r>
              <a:rPr lang="es-ES" sz="1600" b="1">
                <a:solidFill>
                  <a:srgbClr val="FF3300"/>
                </a:solidFill>
              </a:rPr>
              <a:t>FC</a:t>
            </a:r>
            <a:r>
              <a:rPr lang="es-ES" sz="1600"/>
              <a:t>.</a:t>
            </a:r>
          </a:p>
        </p:txBody>
      </p:sp>
      <p:sp>
        <p:nvSpPr>
          <p:cNvPr id="37901" name="Rectangle 14"/>
          <p:cNvSpPr>
            <a:spLocks noChangeArrowheads="1"/>
          </p:cNvSpPr>
          <p:nvPr/>
        </p:nvSpPr>
        <p:spPr bwMode="auto">
          <a:xfrm>
            <a:off x="1476375" y="5300663"/>
            <a:ext cx="2374900" cy="360362"/>
          </a:xfrm>
          <a:prstGeom prst="rect">
            <a:avLst/>
          </a:prstGeom>
          <a:solidFill>
            <a:srgbClr val="FF33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s-ES" sz="1600" b="1">
                <a:solidFill>
                  <a:srgbClr val="FFFF00"/>
                </a:solidFill>
              </a:rPr>
              <a:t>VASOCONSTRICCIÒN</a:t>
            </a:r>
          </a:p>
        </p:txBody>
      </p:sp>
      <p:sp>
        <p:nvSpPr>
          <p:cNvPr id="37902" name="Line 15"/>
          <p:cNvSpPr>
            <a:spLocks noChangeShapeType="1"/>
          </p:cNvSpPr>
          <p:nvPr/>
        </p:nvSpPr>
        <p:spPr bwMode="auto">
          <a:xfrm flipH="1">
            <a:off x="1187450" y="5445125"/>
            <a:ext cx="0" cy="5762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s-ES"/>
          </a:p>
        </p:txBody>
      </p:sp>
      <p:sp>
        <p:nvSpPr>
          <p:cNvPr id="37903" name="Line 16"/>
          <p:cNvSpPr>
            <a:spLocks noChangeShapeType="1"/>
          </p:cNvSpPr>
          <p:nvPr/>
        </p:nvSpPr>
        <p:spPr bwMode="auto">
          <a:xfrm flipH="1">
            <a:off x="1187450" y="6021388"/>
            <a:ext cx="360363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s-ES"/>
          </a:p>
        </p:txBody>
      </p:sp>
      <p:sp>
        <p:nvSpPr>
          <p:cNvPr id="37904" name="Line 17"/>
          <p:cNvSpPr>
            <a:spLocks noChangeShapeType="1"/>
          </p:cNvSpPr>
          <p:nvPr/>
        </p:nvSpPr>
        <p:spPr bwMode="auto">
          <a:xfrm flipH="1">
            <a:off x="1187450" y="5445125"/>
            <a:ext cx="28892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s-ES"/>
          </a:p>
        </p:txBody>
      </p:sp>
      <p:sp>
        <p:nvSpPr>
          <p:cNvPr id="37905" name="Line 18"/>
          <p:cNvSpPr>
            <a:spLocks noChangeShapeType="1"/>
          </p:cNvSpPr>
          <p:nvPr/>
        </p:nvSpPr>
        <p:spPr bwMode="auto">
          <a:xfrm flipH="1">
            <a:off x="971550" y="5734050"/>
            <a:ext cx="2159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s-ES"/>
          </a:p>
        </p:txBody>
      </p:sp>
      <p:sp>
        <p:nvSpPr>
          <p:cNvPr id="37906" name="Line 19"/>
          <p:cNvSpPr>
            <a:spLocks noChangeShapeType="1"/>
          </p:cNvSpPr>
          <p:nvPr/>
        </p:nvSpPr>
        <p:spPr bwMode="auto">
          <a:xfrm flipV="1">
            <a:off x="971550" y="2636838"/>
            <a:ext cx="0" cy="309721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s-ES"/>
          </a:p>
        </p:txBody>
      </p:sp>
      <p:sp>
        <p:nvSpPr>
          <p:cNvPr id="37907" name="Rectangle 20"/>
          <p:cNvSpPr>
            <a:spLocks noChangeArrowheads="1"/>
          </p:cNvSpPr>
          <p:nvPr/>
        </p:nvSpPr>
        <p:spPr bwMode="auto">
          <a:xfrm>
            <a:off x="179388" y="2205038"/>
            <a:ext cx="1584325" cy="360362"/>
          </a:xfrm>
          <a:prstGeom prst="rect">
            <a:avLst/>
          </a:prstGeom>
          <a:solidFill>
            <a:srgbClr val="FF3300"/>
          </a:solidFill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s-ES" sz="1600" b="1">
                <a:solidFill>
                  <a:srgbClr val="FFFFFF"/>
                </a:solidFill>
              </a:rPr>
              <a:t>P/A  NORMAL</a:t>
            </a:r>
          </a:p>
        </p:txBody>
      </p:sp>
      <p:sp>
        <p:nvSpPr>
          <p:cNvPr id="37908" name="Text Box 21"/>
          <p:cNvSpPr txBox="1">
            <a:spLocks noChangeArrowheads="1"/>
          </p:cNvSpPr>
          <p:nvPr/>
        </p:nvSpPr>
        <p:spPr bwMode="auto">
          <a:xfrm>
            <a:off x="395288" y="4149725"/>
            <a:ext cx="1081087" cy="639763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s-ES" sz="1200" b="1">
                <a:solidFill>
                  <a:srgbClr val="FF3300"/>
                </a:solidFill>
              </a:rPr>
              <a:t>AUMENTO DEL GASTO</a:t>
            </a:r>
          </a:p>
          <a:p>
            <a:pPr algn="ctr"/>
            <a:r>
              <a:rPr lang="es-ES" sz="1200" b="1">
                <a:solidFill>
                  <a:srgbClr val="FF3300"/>
                </a:solidFill>
              </a:rPr>
              <a:t>CARDIACO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GT" dirty="0" smtClean="0"/>
              <a:t>Simpaticomiméticos…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67544" y="2780928"/>
            <a:ext cx="8229600" cy="3445843"/>
          </a:xfrm>
          <a:prstGeom prst="rect">
            <a:avLst/>
          </a:prstGeom>
        </p:spPr>
        <p:txBody>
          <a:bodyPr vert="horz" lIns="54864" tIns="91440" rtlCol="0">
            <a:normAutofit/>
          </a:bodyPr>
          <a:lstStyle/>
          <a:p>
            <a:pPr marL="438912" marR="0" lvl="0" indent="-32004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"/>
              <a:tabLst/>
              <a:defRPr/>
            </a:pPr>
            <a:r>
              <a:rPr kumimoji="0" lang="es-HN" sz="3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Noradrenalina</a:t>
            </a:r>
          </a:p>
          <a:p>
            <a:pPr marL="438912" marR="0" lvl="0" indent="-32004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"/>
              <a:tabLst/>
              <a:defRPr/>
            </a:pPr>
            <a:r>
              <a:rPr kumimoji="0" lang="es-HN" sz="3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Adrenalina</a:t>
            </a:r>
          </a:p>
          <a:p>
            <a:pPr marL="438912" marR="0" lvl="0" indent="-32004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"/>
              <a:tabLst/>
              <a:defRPr/>
            </a:pPr>
            <a:r>
              <a:rPr kumimoji="0" lang="es-HN" sz="3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Metoxamina</a:t>
            </a:r>
          </a:p>
          <a:p>
            <a:pPr marL="438912" marR="0" lvl="0" indent="-32004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"/>
              <a:tabLst/>
              <a:defRPr/>
            </a:pPr>
            <a:r>
              <a:rPr kumimoji="0" lang="es-HN" sz="3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Fenilefrina (receptores </a:t>
            </a:r>
            <a:r>
              <a:rPr kumimoji="0" lang="el-GR" sz="3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α</a:t>
            </a:r>
            <a:r>
              <a:rPr kumimoji="0" lang="es-HN" sz="3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)</a:t>
            </a:r>
          </a:p>
          <a:p>
            <a:pPr marL="438912" marR="0" lvl="0" indent="-32004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"/>
              <a:tabLst/>
              <a:defRPr/>
            </a:pPr>
            <a:r>
              <a:rPr kumimoji="0" lang="es-HN" sz="3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Isoprenalina o isoproterenol (receptores </a:t>
            </a:r>
            <a:r>
              <a:rPr kumimoji="0" lang="el-GR" sz="3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β</a:t>
            </a:r>
            <a:r>
              <a:rPr kumimoji="0" lang="es-HN" sz="3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)</a:t>
            </a:r>
          </a:p>
          <a:p>
            <a:pPr marL="438912" marR="0" lvl="0" indent="-32004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"/>
              <a:tabLst/>
              <a:defRPr/>
            </a:pPr>
            <a:r>
              <a:rPr kumimoji="0" lang="es-HN" sz="3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Salbutamol (receptores </a:t>
            </a:r>
            <a:r>
              <a:rPr kumimoji="0" lang="el-GR" sz="3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β</a:t>
            </a:r>
            <a:r>
              <a:rPr kumimoji="0" lang="es-HN" sz="3200" b="0" i="0" u="none" strike="noStrike" kern="1200" cap="none" spc="0" normalizeH="0" baseline="-2500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</a:t>
            </a:r>
            <a:r>
              <a:rPr kumimoji="0" lang="es-HN" sz="3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)</a:t>
            </a:r>
            <a:endParaRPr kumimoji="0" lang="es-HN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404813"/>
            <a:ext cx="8229600" cy="576262"/>
          </a:xfrm>
          <a:solidFill>
            <a:srgbClr val="FF3300"/>
          </a:solidFill>
          <a:ln>
            <a:solidFill>
              <a:schemeClr val="tx2"/>
            </a:solidFill>
          </a:ln>
        </p:spPr>
        <p:txBody>
          <a:bodyPr/>
          <a:lstStyle/>
          <a:p>
            <a:pPr algn="ctr" eaLnBrk="1" hangingPunct="1"/>
            <a:r>
              <a:rPr lang="es-ES_tradnl" sz="2400" b="1" dirty="0" smtClean="0">
                <a:solidFill>
                  <a:srgbClr val="FFFFFF"/>
                </a:solidFill>
              </a:rPr>
              <a:t>BLOQUEADORES DE LA ACTIVIDAD</a:t>
            </a:r>
            <a:r>
              <a:rPr lang="es-ES_tradnl" sz="2400" dirty="0" smtClean="0">
                <a:solidFill>
                  <a:srgbClr val="FFCC99"/>
                </a:solidFill>
              </a:rPr>
              <a:t> </a:t>
            </a:r>
            <a:r>
              <a:rPr lang="es-ES_tradnl" sz="2400" dirty="0" smtClean="0">
                <a:solidFill>
                  <a:srgbClr val="FFFF00"/>
                </a:solidFill>
              </a:rPr>
              <a:t>ADRENÈRGICA</a:t>
            </a:r>
            <a:endParaRPr lang="es-ES" sz="2400" dirty="0" smtClean="0">
              <a:solidFill>
                <a:srgbClr val="FFFF00"/>
              </a:solidFill>
            </a:endParaRPr>
          </a:p>
        </p:txBody>
      </p:sp>
      <p:sp>
        <p:nvSpPr>
          <p:cNvPr id="389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211960" y="5229200"/>
            <a:ext cx="2314575" cy="432469"/>
          </a:xfrm>
          <a:solidFill>
            <a:srgbClr val="00FF00"/>
          </a:solidFill>
          <a:ln>
            <a:solidFill>
              <a:schemeClr val="tx2"/>
            </a:solidFill>
          </a:ln>
        </p:spPr>
        <p:txBody>
          <a:bodyPr>
            <a:normAutofit/>
          </a:bodyPr>
          <a:lstStyle/>
          <a:p>
            <a:pPr eaLnBrk="1" hangingPunct="1">
              <a:lnSpc>
                <a:spcPct val="80000"/>
              </a:lnSpc>
              <a:buFontTx/>
              <a:buNone/>
            </a:pPr>
            <a:r>
              <a:rPr lang="es-ES_tradnl" sz="1600" dirty="0" smtClean="0"/>
              <a:t>      </a:t>
            </a:r>
            <a:r>
              <a:rPr lang="es-ES_tradnl" sz="1800" b="1" dirty="0" smtClean="0">
                <a:solidFill>
                  <a:schemeClr val="accent2"/>
                </a:solidFill>
              </a:rPr>
              <a:t>RECEPTOR</a:t>
            </a:r>
            <a:r>
              <a:rPr lang="es-ES_tradnl" sz="1800" dirty="0" smtClean="0"/>
              <a:t> </a:t>
            </a:r>
            <a:r>
              <a:rPr lang="es-ES_tradnl" sz="1800" dirty="0" smtClean="0"/>
              <a:t>(</a:t>
            </a:r>
            <a:r>
              <a:rPr lang="el-GR" sz="18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α</a:t>
            </a:r>
            <a:r>
              <a:rPr lang="es-ES" sz="1200" b="1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2</a:t>
            </a:r>
            <a:r>
              <a:rPr lang="es-ES_tradnl" sz="1800" dirty="0" smtClean="0"/>
              <a:t>)</a:t>
            </a:r>
            <a:endParaRPr lang="es-ES" sz="1800" dirty="0" smtClean="0"/>
          </a:p>
        </p:txBody>
      </p:sp>
      <p:sp>
        <p:nvSpPr>
          <p:cNvPr id="38916" name="Oval 4"/>
          <p:cNvSpPr>
            <a:spLocks noChangeArrowheads="1"/>
          </p:cNvSpPr>
          <p:nvPr/>
        </p:nvSpPr>
        <p:spPr bwMode="auto">
          <a:xfrm>
            <a:off x="971550" y="1916113"/>
            <a:ext cx="1584325" cy="504825"/>
          </a:xfrm>
          <a:prstGeom prst="ellipse">
            <a:avLst/>
          </a:prstGeom>
          <a:solidFill>
            <a:schemeClr val="accent2"/>
          </a:solidFill>
          <a:ln w="38100">
            <a:solidFill>
              <a:srgbClr val="66FF66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s-ES" sz="1600" b="1">
                <a:solidFill>
                  <a:srgbClr val="FFFF00"/>
                </a:solidFill>
              </a:rPr>
              <a:t>RESERPINA</a:t>
            </a:r>
          </a:p>
        </p:txBody>
      </p:sp>
      <p:sp>
        <p:nvSpPr>
          <p:cNvPr id="38917" name="Oval 5"/>
          <p:cNvSpPr>
            <a:spLocks noChangeArrowheads="1"/>
          </p:cNvSpPr>
          <p:nvPr/>
        </p:nvSpPr>
        <p:spPr bwMode="auto">
          <a:xfrm>
            <a:off x="755650" y="3357563"/>
            <a:ext cx="1944688" cy="504825"/>
          </a:xfrm>
          <a:prstGeom prst="ellipse">
            <a:avLst/>
          </a:prstGeom>
          <a:solidFill>
            <a:schemeClr val="folHlink"/>
          </a:solidFill>
          <a:ln w="38100">
            <a:solidFill>
              <a:srgbClr val="6600CC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s-ES" sz="1600" b="1">
                <a:solidFill>
                  <a:schemeClr val="bg1"/>
                </a:solidFill>
              </a:rPr>
              <a:t>GUANETIDINA</a:t>
            </a:r>
          </a:p>
        </p:txBody>
      </p:sp>
      <p:sp>
        <p:nvSpPr>
          <p:cNvPr id="38918" name="Oval 6"/>
          <p:cNvSpPr>
            <a:spLocks noChangeArrowheads="1"/>
          </p:cNvSpPr>
          <p:nvPr/>
        </p:nvSpPr>
        <p:spPr bwMode="auto">
          <a:xfrm>
            <a:off x="395288" y="4797425"/>
            <a:ext cx="3168650" cy="1222375"/>
          </a:xfrm>
          <a:prstGeom prst="ellipse">
            <a:avLst/>
          </a:prstGeom>
          <a:solidFill>
            <a:schemeClr val="accent1"/>
          </a:solidFill>
          <a:ln w="38100">
            <a:solidFill>
              <a:srgbClr val="FF33CC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s-ES" sz="1600" b="1" dirty="0">
                <a:solidFill>
                  <a:schemeClr val="bg1"/>
                </a:solidFill>
              </a:rPr>
              <a:t>FENOXIBENZAMINA</a:t>
            </a:r>
          </a:p>
          <a:p>
            <a:pPr algn="ctr"/>
            <a:r>
              <a:rPr lang="es-ES" sz="1600" b="1" dirty="0">
                <a:solidFill>
                  <a:schemeClr val="bg1"/>
                </a:solidFill>
              </a:rPr>
              <a:t>FENTOLAMINA</a:t>
            </a:r>
          </a:p>
          <a:p>
            <a:pPr algn="ctr"/>
            <a:r>
              <a:rPr lang="es-ES" sz="1600" b="1" dirty="0">
                <a:solidFill>
                  <a:schemeClr val="bg1"/>
                </a:solidFill>
              </a:rPr>
              <a:t>RESERPINA</a:t>
            </a:r>
          </a:p>
        </p:txBody>
      </p:sp>
      <p:sp>
        <p:nvSpPr>
          <p:cNvPr id="38919" name="Line 7"/>
          <p:cNvSpPr>
            <a:spLocks noChangeShapeType="1"/>
          </p:cNvSpPr>
          <p:nvPr/>
        </p:nvSpPr>
        <p:spPr bwMode="auto">
          <a:xfrm>
            <a:off x="3563938" y="5445125"/>
            <a:ext cx="57626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s-ES"/>
          </a:p>
        </p:txBody>
      </p:sp>
      <p:sp>
        <p:nvSpPr>
          <p:cNvPr id="38920" name="Line 8"/>
          <p:cNvSpPr>
            <a:spLocks noChangeShapeType="1"/>
          </p:cNvSpPr>
          <p:nvPr/>
        </p:nvSpPr>
        <p:spPr bwMode="auto">
          <a:xfrm>
            <a:off x="2843213" y="3573463"/>
            <a:ext cx="433387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s-ES"/>
          </a:p>
        </p:txBody>
      </p:sp>
      <p:sp>
        <p:nvSpPr>
          <p:cNvPr id="38921" name="Rectangle 10"/>
          <p:cNvSpPr>
            <a:spLocks noChangeArrowheads="1"/>
          </p:cNvSpPr>
          <p:nvPr/>
        </p:nvSpPr>
        <p:spPr bwMode="auto">
          <a:xfrm>
            <a:off x="3348038" y="1773238"/>
            <a:ext cx="1223962" cy="288925"/>
          </a:xfrm>
          <a:prstGeom prst="rect">
            <a:avLst/>
          </a:prstGeom>
          <a:solidFill>
            <a:schemeClr val="bg2"/>
          </a:solidFill>
          <a:ln w="9525">
            <a:solidFill>
              <a:srgbClr val="990099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s-ES">
                <a:solidFill>
                  <a:srgbClr val="FFFF00"/>
                </a:solidFill>
              </a:rPr>
              <a:t>SÌNTESIS</a:t>
            </a:r>
          </a:p>
        </p:txBody>
      </p:sp>
      <p:sp>
        <p:nvSpPr>
          <p:cNvPr id="38922" name="Rectangle 11"/>
          <p:cNvSpPr>
            <a:spLocks noChangeArrowheads="1"/>
          </p:cNvSpPr>
          <p:nvPr/>
        </p:nvSpPr>
        <p:spPr bwMode="auto">
          <a:xfrm>
            <a:off x="3348038" y="2420938"/>
            <a:ext cx="2232025" cy="287337"/>
          </a:xfrm>
          <a:prstGeom prst="rect">
            <a:avLst/>
          </a:prstGeom>
          <a:solidFill>
            <a:schemeClr val="tx1"/>
          </a:solidFill>
          <a:ln w="9525">
            <a:solidFill>
              <a:srgbClr val="990099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s-ES">
                <a:solidFill>
                  <a:srgbClr val="00FF00"/>
                </a:solidFill>
              </a:rPr>
              <a:t>ALMACENAMIENTO</a:t>
            </a:r>
          </a:p>
        </p:txBody>
      </p:sp>
      <p:sp>
        <p:nvSpPr>
          <p:cNvPr id="38923" name="Line 12"/>
          <p:cNvSpPr>
            <a:spLocks noChangeShapeType="1"/>
          </p:cNvSpPr>
          <p:nvPr/>
        </p:nvSpPr>
        <p:spPr bwMode="auto">
          <a:xfrm>
            <a:off x="3132138" y="1916113"/>
            <a:ext cx="0" cy="5762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s-ES"/>
          </a:p>
        </p:txBody>
      </p:sp>
      <p:sp>
        <p:nvSpPr>
          <p:cNvPr id="38924" name="Line 13"/>
          <p:cNvSpPr>
            <a:spLocks noChangeShapeType="1"/>
          </p:cNvSpPr>
          <p:nvPr/>
        </p:nvSpPr>
        <p:spPr bwMode="auto">
          <a:xfrm>
            <a:off x="3132138" y="1916113"/>
            <a:ext cx="2159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s-ES"/>
          </a:p>
        </p:txBody>
      </p:sp>
      <p:sp>
        <p:nvSpPr>
          <p:cNvPr id="38925" name="Line 14"/>
          <p:cNvSpPr>
            <a:spLocks noChangeShapeType="1"/>
          </p:cNvSpPr>
          <p:nvPr/>
        </p:nvSpPr>
        <p:spPr bwMode="auto">
          <a:xfrm flipV="1">
            <a:off x="3132138" y="2492375"/>
            <a:ext cx="2159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s-ES"/>
          </a:p>
        </p:txBody>
      </p:sp>
      <p:sp>
        <p:nvSpPr>
          <p:cNvPr id="38926" name="Line 15"/>
          <p:cNvSpPr>
            <a:spLocks noChangeShapeType="1"/>
          </p:cNvSpPr>
          <p:nvPr/>
        </p:nvSpPr>
        <p:spPr bwMode="auto">
          <a:xfrm>
            <a:off x="2700338" y="2205038"/>
            <a:ext cx="35877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s-ES"/>
          </a:p>
        </p:txBody>
      </p:sp>
      <p:sp>
        <p:nvSpPr>
          <p:cNvPr id="38927" name="Rectangle 16"/>
          <p:cNvSpPr>
            <a:spLocks noChangeArrowheads="1"/>
          </p:cNvSpPr>
          <p:nvPr/>
        </p:nvSpPr>
        <p:spPr bwMode="auto">
          <a:xfrm>
            <a:off x="3348038" y="3429000"/>
            <a:ext cx="1728787" cy="360363"/>
          </a:xfrm>
          <a:prstGeom prst="rect">
            <a:avLst/>
          </a:prstGeom>
          <a:solidFill>
            <a:srgbClr val="F6D88E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s-ES"/>
              <a:t>LIBERACIÒN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cxnSp>
        <p:nvCxnSpPr>
          <p:cNvPr id="4" name="Elbow Connector 14"/>
          <p:cNvCxnSpPr/>
          <p:nvPr/>
        </p:nvCxnSpPr>
        <p:spPr>
          <a:xfrm rot="10800000" flipV="1">
            <a:off x="4123315" y="4122623"/>
            <a:ext cx="2779563" cy="2356116"/>
          </a:xfrm>
          <a:prstGeom prst="bentConnector3">
            <a:avLst>
              <a:gd name="adj1" fmla="val 50000"/>
            </a:avLst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5" name="Picture 6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10913"/>
            <a:ext cx="8892480" cy="6450979"/>
          </a:xfrm>
          <a:prstGeom prst="rect">
            <a:avLst/>
          </a:prstGeom>
          <a:solidFill>
            <a:srgbClr val="000000">
              <a:shade val="95000"/>
            </a:srgbClr>
          </a:solidFill>
          <a:ln w="444500" cap="sq">
            <a:solidFill>
              <a:srgbClr val="000000"/>
            </a:solidFill>
            <a:miter lim="800000"/>
          </a:ln>
          <a:effectLst>
            <a:outerShdw blurRad="254000" dist="190500" dir="2700000" sy="90000" algn="bl" rotWithShape="0">
              <a:srgbClr val="000000">
                <a:alpha val="40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GT" dirty="0" smtClean="0"/>
              <a:t>Bloqueadores de la Actividad Adrenérgica…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614055"/>
            <a:ext cx="8229600" cy="4525963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lIns="54864" tIns="91440" rtlCol="0">
            <a:normAutofit fontScale="85000" lnSpcReduction="10000"/>
          </a:bodyPr>
          <a:lstStyle/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+mj-lt"/>
              <a:buAutoNum type="arabicPeriod"/>
              <a:tabLst/>
              <a:defRPr/>
            </a:pPr>
            <a:r>
              <a:rPr kumimoji="0" lang="es-HN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Evitar la síntesis y almacenamiento de </a:t>
            </a:r>
            <a:r>
              <a:rPr kumimoji="0" lang="es-HN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noradrenalina</a:t>
            </a:r>
            <a:r>
              <a:rPr kumimoji="0" lang="es-HN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(</a:t>
            </a:r>
            <a:r>
              <a:rPr kumimoji="0" lang="es-HN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reserpina</a:t>
            </a:r>
            <a:r>
              <a:rPr kumimoji="0" lang="es-HN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).</a:t>
            </a: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+mj-lt"/>
              <a:buAutoNum type="arabicPeriod"/>
              <a:tabLst/>
              <a:defRPr/>
            </a:pPr>
            <a:r>
              <a:rPr kumimoji="0" lang="es-HN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Impedir la liberación de </a:t>
            </a:r>
            <a:r>
              <a:rPr kumimoji="0" lang="es-HN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noradrenalina</a:t>
            </a:r>
            <a:r>
              <a:rPr kumimoji="0" lang="es-HN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(</a:t>
            </a:r>
            <a:r>
              <a:rPr kumimoji="0" lang="es-HN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guanetedina</a:t>
            </a:r>
            <a:r>
              <a:rPr kumimoji="0" lang="es-HN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).</a:t>
            </a: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+mj-lt"/>
              <a:buAutoNum type="arabicPeriod"/>
              <a:tabLst/>
              <a:defRPr/>
            </a:pPr>
            <a:r>
              <a:rPr kumimoji="0" lang="es-HN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Bloquear los receptores simpáticos a (</a:t>
            </a:r>
            <a:r>
              <a:rPr kumimoji="0" lang="es-HN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fenoxibenzamina</a:t>
            </a:r>
            <a:r>
              <a:rPr kumimoji="0" lang="es-HN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y </a:t>
            </a:r>
            <a:r>
              <a:rPr kumimoji="0" lang="es-HN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fentolamina</a:t>
            </a:r>
            <a:r>
              <a:rPr kumimoji="0" lang="es-HN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).</a:t>
            </a: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+mj-lt"/>
              <a:buAutoNum type="arabicPeriod"/>
              <a:tabLst/>
              <a:defRPr/>
            </a:pPr>
            <a:r>
              <a:rPr kumimoji="0" lang="es-HN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Bloquear los receptores simpáticos b (propanolol – receptores </a:t>
            </a:r>
            <a:r>
              <a:rPr kumimoji="0" lang="el-GR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α</a:t>
            </a:r>
            <a:r>
              <a:rPr kumimoji="0" lang="es-HN" sz="3200" b="0" i="0" u="none" strike="noStrike" kern="1200" cap="none" spc="0" normalizeH="0" baseline="-25000" noProof="0" dirty="0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1</a:t>
            </a:r>
            <a:r>
              <a:rPr kumimoji="0" lang="el-GR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s-HN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y </a:t>
            </a:r>
            <a:r>
              <a:rPr kumimoji="0" lang="el-GR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β</a:t>
            </a:r>
            <a:r>
              <a:rPr kumimoji="0" lang="es-HN" sz="3200" b="0" i="0" u="none" strike="noStrike" kern="1200" cap="none" spc="0" normalizeH="0" baseline="-25000" noProof="0" dirty="0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</a:t>
            </a:r>
            <a:r>
              <a:rPr kumimoji="0" lang="es-HN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, </a:t>
            </a:r>
            <a:r>
              <a:rPr kumimoji="0" lang="es-HN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metoprolol</a:t>
            </a:r>
            <a:r>
              <a:rPr kumimoji="0" lang="es-HN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- receptores </a:t>
            </a:r>
            <a:r>
              <a:rPr kumimoji="0" lang="el-GR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β</a:t>
            </a:r>
            <a:r>
              <a:rPr kumimoji="0" lang="es-HN" sz="3200" b="0" i="0" u="none" strike="noStrike" kern="1200" cap="none" spc="0" normalizeH="0" baseline="-25000" noProof="0" dirty="0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1</a:t>
            </a:r>
            <a:r>
              <a:rPr kumimoji="0" lang="es-HN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).</a:t>
            </a: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+mj-lt"/>
              <a:buAutoNum type="arabicPeriod"/>
              <a:tabLst/>
              <a:defRPr/>
            </a:pPr>
            <a:r>
              <a:rPr kumimoji="0" lang="es-HN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Suprimir la transmisión de los impulsos nerviosos a través de los ganglios autónomos (</a:t>
            </a:r>
            <a:r>
              <a:rPr kumimoji="0" lang="es-HN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hexametonio</a:t>
            </a:r>
            <a:r>
              <a:rPr kumimoji="0" lang="es-HN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).</a:t>
            </a:r>
            <a:endParaRPr kumimoji="0" lang="es-HN" sz="3200" b="0" i="0" u="none" strike="noStrike" kern="1200" cap="none" spc="0" normalizeH="0" baseline="0" noProof="0" dirty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1052513"/>
            <a:ext cx="8229600" cy="5805487"/>
          </a:xfrm>
        </p:spPr>
        <p:txBody>
          <a:bodyPr/>
          <a:lstStyle/>
          <a:p>
            <a:pPr eaLnBrk="1" hangingPunct="1"/>
            <a:r>
              <a:rPr lang="es-ES_tradnl" sz="4000" smtClean="0">
                <a:solidFill>
                  <a:srgbClr val="6600CC"/>
                </a:solidFill>
              </a:rPr>
              <a:t>RECEPTORES</a:t>
            </a:r>
            <a:r>
              <a:rPr lang="es-ES_tradnl" smtClean="0"/>
              <a:t> (</a:t>
            </a:r>
            <a:r>
              <a:rPr lang="el-GR" smtClean="0">
                <a:cs typeface="Arial" charset="0"/>
              </a:rPr>
              <a:t>β</a:t>
            </a:r>
            <a:r>
              <a:rPr lang="es-ES_tradnl" smtClean="0"/>
              <a:t>)</a:t>
            </a:r>
          </a:p>
          <a:p>
            <a:pPr eaLnBrk="1" hangingPunct="1"/>
            <a:endParaRPr lang="es-ES_tradnl" smtClean="0"/>
          </a:p>
          <a:p>
            <a:pPr eaLnBrk="1" hangingPunct="1">
              <a:buFontTx/>
              <a:buNone/>
            </a:pPr>
            <a:r>
              <a:rPr lang="es-ES_tradnl" smtClean="0"/>
              <a:t>       </a:t>
            </a:r>
            <a:endParaRPr lang="es-ES_tradnl" smtClean="0">
              <a:solidFill>
                <a:srgbClr val="FFFFCC"/>
              </a:solidFill>
            </a:endParaRPr>
          </a:p>
          <a:p>
            <a:pPr algn="ctr" eaLnBrk="1" hangingPunct="1"/>
            <a:r>
              <a:rPr lang="es-ES_tradnl" sz="4000" smtClean="0">
                <a:solidFill>
                  <a:srgbClr val="FF9900"/>
                </a:solidFill>
              </a:rPr>
              <a:t>TRANSMISIÒN DEL IMPULSO</a:t>
            </a:r>
            <a:r>
              <a:rPr lang="es-ES_tradnl" smtClean="0">
                <a:solidFill>
                  <a:srgbClr val="FF9900"/>
                </a:solidFill>
              </a:rPr>
              <a:t>. (GANGLIO)</a:t>
            </a:r>
          </a:p>
          <a:p>
            <a:pPr eaLnBrk="1" hangingPunct="1"/>
            <a:endParaRPr lang="es-ES_tradnl" smtClean="0">
              <a:solidFill>
                <a:srgbClr val="FF9900"/>
              </a:solidFill>
            </a:endParaRPr>
          </a:p>
          <a:p>
            <a:pPr eaLnBrk="1" hangingPunct="1"/>
            <a:endParaRPr lang="es-ES_tradnl" smtClean="0"/>
          </a:p>
          <a:p>
            <a:pPr eaLnBrk="1" hangingPunct="1">
              <a:buFontTx/>
              <a:buNone/>
            </a:pPr>
            <a:r>
              <a:rPr lang="es-ES_tradnl" smtClean="0">
                <a:solidFill>
                  <a:srgbClr val="66FF99"/>
                </a:solidFill>
              </a:rPr>
              <a:t>            </a:t>
            </a:r>
            <a:endParaRPr lang="es-ES" smtClean="0">
              <a:solidFill>
                <a:srgbClr val="66FF99"/>
              </a:solidFill>
            </a:endParaRPr>
          </a:p>
        </p:txBody>
      </p:sp>
      <p:sp>
        <p:nvSpPr>
          <p:cNvPr id="39939" name="Rectangle 4"/>
          <p:cNvSpPr>
            <a:spLocks noChangeArrowheads="1"/>
          </p:cNvSpPr>
          <p:nvPr/>
        </p:nvSpPr>
        <p:spPr bwMode="auto">
          <a:xfrm>
            <a:off x="6011863" y="981075"/>
            <a:ext cx="2447925" cy="936625"/>
          </a:xfrm>
          <a:prstGeom prst="rect">
            <a:avLst/>
          </a:prstGeom>
          <a:solidFill>
            <a:schemeClr val="bg2"/>
          </a:solidFill>
          <a:ln w="9525">
            <a:solidFill>
              <a:srgbClr val="FF33CC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s-ES" b="1">
                <a:solidFill>
                  <a:srgbClr val="FFFF00"/>
                </a:solidFill>
              </a:rPr>
              <a:t>PROPRANOLOL</a:t>
            </a:r>
          </a:p>
          <a:p>
            <a:pPr algn="ctr"/>
            <a:r>
              <a:rPr lang="es-ES" b="1">
                <a:solidFill>
                  <a:srgbClr val="FFFF00"/>
                </a:solidFill>
              </a:rPr>
              <a:t>METOPROLOR</a:t>
            </a:r>
          </a:p>
        </p:txBody>
      </p:sp>
      <p:sp>
        <p:nvSpPr>
          <p:cNvPr id="39940" name="Rectangle 5"/>
          <p:cNvSpPr>
            <a:spLocks noChangeArrowheads="1"/>
          </p:cNvSpPr>
          <p:nvPr/>
        </p:nvSpPr>
        <p:spPr bwMode="auto">
          <a:xfrm>
            <a:off x="3203575" y="4724400"/>
            <a:ext cx="2952750" cy="1008063"/>
          </a:xfrm>
          <a:prstGeom prst="rect">
            <a:avLst/>
          </a:prstGeom>
          <a:gradFill rotWithShape="1">
            <a:gsLst>
              <a:gs pos="0">
                <a:srgbClr val="2F762F"/>
              </a:gs>
              <a:gs pos="50000">
                <a:srgbClr val="66FF66"/>
              </a:gs>
              <a:gs pos="100000">
                <a:srgbClr val="2F762F"/>
              </a:gs>
            </a:gsLst>
            <a:lin ang="5400000" scaled="1"/>
          </a:gradFill>
          <a:ln w="9525">
            <a:solidFill>
              <a:srgbClr val="6600CC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s-ES" sz="2400" b="1">
                <a:solidFill>
                  <a:schemeClr val="bg2"/>
                </a:solidFill>
              </a:rPr>
              <a:t>HEXAMETONIO</a:t>
            </a:r>
          </a:p>
        </p:txBody>
      </p:sp>
      <p:sp>
        <p:nvSpPr>
          <p:cNvPr id="39941" name="Line 6"/>
          <p:cNvSpPr>
            <a:spLocks noChangeShapeType="1"/>
          </p:cNvSpPr>
          <p:nvPr/>
        </p:nvSpPr>
        <p:spPr bwMode="auto">
          <a:xfrm>
            <a:off x="4859338" y="1484313"/>
            <a:ext cx="865187" cy="0"/>
          </a:xfrm>
          <a:prstGeom prst="line">
            <a:avLst/>
          </a:prstGeom>
          <a:noFill/>
          <a:ln w="28575">
            <a:solidFill>
              <a:schemeClr val="tx1"/>
            </a:solidFill>
            <a:prstDash val="dash"/>
            <a:round/>
            <a:headEnd/>
            <a:tailEnd type="triangle" w="med" len="med"/>
          </a:ln>
        </p:spPr>
        <p:txBody>
          <a:bodyPr/>
          <a:lstStyle/>
          <a:p>
            <a:endParaRPr lang="es-ES"/>
          </a:p>
        </p:txBody>
      </p:sp>
      <p:sp>
        <p:nvSpPr>
          <p:cNvPr id="39942" name="Oval 7"/>
          <p:cNvSpPr>
            <a:spLocks noChangeArrowheads="1"/>
          </p:cNvSpPr>
          <p:nvPr/>
        </p:nvSpPr>
        <p:spPr bwMode="auto">
          <a:xfrm>
            <a:off x="755650" y="4941888"/>
            <a:ext cx="1584325" cy="504825"/>
          </a:xfrm>
          <a:prstGeom prst="ellipse">
            <a:avLst/>
          </a:prstGeom>
          <a:solidFill>
            <a:srgbClr val="FF9900"/>
          </a:solidFill>
          <a:ln w="38100">
            <a:solidFill>
              <a:srgbClr val="6600CC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s-ES" b="1"/>
              <a:t>SIMPÀTICO</a:t>
            </a:r>
          </a:p>
        </p:txBody>
      </p:sp>
      <p:sp>
        <p:nvSpPr>
          <p:cNvPr id="39943" name="Oval 8"/>
          <p:cNvSpPr>
            <a:spLocks noChangeArrowheads="1"/>
          </p:cNvSpPr>
          <p:nvPr/>
        </p:nvSpPr>
        <p:spPr bwMode="auto">
          <a:xfrm>
            <a:off x="7019925" y="5013325"/>
            <a:ext cx="1655763" cy="576263"/>
          </a:xfrm>
          <a:prstGeom prst="ellipse">
            <a:avLst/>
          </a:prstGeom>
          <a:solidFill>
            <a:schemeClr val="accent1"/>
          </a:solidFill>
          <a:ln w="38100">
            <a:solidFill>
              <a:srgbClr val="6600CC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s-ES" sz="1200" b="1">
                <a:solidFill>
                  <a:schemeClr val="bg2"/>
                </a:solidFill>
              </a:rPr>
              <a:t>PARASIMPÀTICO</a:t>
            </a:r>
          </a:p>
        </p:txBody>
      </p:sp>
      <p:sp>
        <p:nvSpPr>
          <p:cNvPr id="39944" name="Line 9"/>
          <p:cNvSpPr>
            <a:spLocks noChangeShapeType="1"/>
          </p:cNvSpPr>
          <p:nvPr/>
        </p:nvSpPr>
        <p:spPr bwMode="auto">
          <a:xfrm>
            <a:off x="2484438" y="5229225"/>
            <a:ext cx="6477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s-ES"/>
          </a:p>
        </p:txBody>
      </p:sp>
      <p:sp>
        <p:nvSpPr>
          <p:cNvPr id="39945" name="Line 10"/>
          <p:cNvSpPr>
            <a:spLocks noChangeShapeType="1"/>
          </p:cNvSpPr>
          <p:nvPr/>
        </p:nvSpPr>
        <p:spPr bwMode="auto">
          <a:xfrm flipH="1">
            <a:off x="6227763" y="5300663"/>
            <a:ext cx="57626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s-E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title"/>
          </p:nvPr>
        </p:nvSpPr>
        <p:spPr>
          <a:xfrm>
            <a:off x="2484438" y="260350"/>
            <a:ext cx="5111750" cy="534988"/>
          </a:xfrm>
          <a:solidFill>
            <a:srgbClr val="F6D88E"/>
          </a:solidFill>
          <a:ln>
            <a:solidFill>
              <a:srgbClr val="6600CC"/>
            </a:solidFill>
          </a:ln>
        </p:spPr>
        <p:txBody>
          <a:bodyPr>
            <a:normAutofit fontScale="90000"/>
          </a:bodyPr>
          <a:lstStyle/>
          <a:p>
            <a:pPr eaLnBrk="1" hangingPunct="1"/>
            <a:r>
              <a:rPr lang="es-ES_tradnl" sz="3200" b="1" smtClean="0">
                <a:solidFill>
                  <a:srgbClr val="6600CC"/>
                </a:solidFill>
              </a:rPr>
              <a:t> </a:t>
            </a:r>
            <a:r>
              <a:rPr lang="es-ES_tradnl" sz="2400" b="1" smtClean="0">
                <a:solidFill>
                  <a:srgbClr val="6600CC"/>
                </a:solidFill>
              </a:rPr>
              <a:t>EFECTORES COLINÈRGICOS.</a:t>
            </a:r>
            <a:endParaRPr lang="es-ES" sz="2400" b="1" smtClean="0">
              <a:solidFill>
                <a:srgbClr val="6600CC"/>
              </a:solidFill>
            </a:endParaRPr>
          </a:p>
        </p:txBody>
      </p:sp>
      <p:sp>
        <p:nvSpPr>
          <p:cNvPr id="409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27088" y="5734050"/>
            <a:ext cx="2879725" cy="360363"/>
          </a:xfrm>
          <a:ln>
            <a:solidFill>
              <a:srgbClr val="FF3300"/>
            </a:solidFill>
          </a:ln>
        </p:spPr>
        <p:txBody>
          <a:bodyPr>
            <a:normAutofit lnSpcReduction="10000"/>
          </a:bodyPr>
          <a:lstStyle/>
          <a:p>
            <a:pPr algn="ctr" eaLnBrk="1" hangingPunct="1">
              <a:lnSpc>
                <a:spcPct val="90000"/>
              </a:lnSpc>
              <a:buFontTx/>
              <a:buNone/>
            </a:pPr>
            <a:r>
              <a:rPr lang="es-ES_tradnl" sz="1800" b="1" smtClean="0">
                <a:solidFill>
                  <a:srgbClr val="FF33CC"/>
                </a:solidFill>
              </a:rPr>
              <a:t>ANTIMUSCARÌNICOS</a:t>
            </a:r>
            <a:endParaRPr lang="es-ES" sz="1800" smtClean="0"/>
          </a:p>
        </p:txBody>
      </p:sp>
      <p:sp>
        <p:nvSpPr>
          <p:cNvPr id="40964" name="Rectangle 4"/>
          <p:cNvSpPr>
            <a:spLocks noChangeArrowheads="1"/>
          </p:cNvSpPr>
          <p:nvPr/>
        </p:nvSpPr>
        <p:spPr bwMode="auto">
          <a:xfrm>
            <a:off x="4356100" y="1412875"/>
            <a:ext cx="1728788" cy="360363"/>
          </a:xfrm>
          <a:prstGeom prst="rect">
            <a:avLst/>
          </a:prstGeom>
          <a:solidFill>
            <a:srgbClr val="F6D88E"/>
          </a:solidFill>
          <a:ln w="38100">
            <a:solidFill>
              <a:schemeClr val="bg2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s-ES" sz="1400" b="1">
              <a:solidFill>
                <a:srgbClr val="FF3300"/>
              </a:solidFill>
            </a:endParaRPr>
          </a:p>
          <a:p>
            <a:pPr algn="ctr"/>
            <a:r>
              <a:rPr lang="es-ES" sz="1400" b="1">
                <a:solidFill>
                  <a:srgbClr val="FF3300"/>
                </a:solidFill>
              </a:rPr>
              <a:t>PILOCARPINA</a:t>
            </a:r>
          </a:p>
          <a:p>
            <a:pPr algn="ctr"/>
            <a:endParaRPr lang="es-ES" sz="1400" b="1">
              <a:solidFill>
                <a:srgbClr val="FF3300"/>
              </a:solidFill>
            </a:endParaRPr>
          </a:p>
        </p:txBody>
      </p:sp>
      <p:sp>
        <p:nvSpPr>
          <p:cNvPr id="40965" name="Rectangle 5"/>
          <p:cNvSpPr>
            <a:spLocks noChangeArrowheads="1"/>
          </p:cNvSpPr>
          <p:nvPr/>
        </p:nvSpPr>
        <p:spPr bwMode="auto">
          <a:xfrm>
            <a:off x="4140200" y="5229225"/>
            <a:ext cx="2376488" cy="360363"/>
          </a:xfrm>
          <a:prstGeom prst="rect">
            <a:avLst/>
          </a:prstGeom>
          <a:solidFill>
            <a:srgbClr val="9966FF"/>
          </a:solidFill>
          <a:ln w="9525">
            <a:solidFill>
              <a:schemeClr val="tx2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s-ES" b="1">
                <a:solidFill>
                  <a:schemeClr val="bg1"/>
                </a:solidFill>
              </a:rPr>
              <a:t>HOMATROPINA</a:t>
            </a:r>
          </a:p>
        </p:txBody>
      </p:sp>
      <p:sp>
        <p:nvSpPr>
          <p:cNvPr id="40966" name="Rectangle 6"/>
          <p:cNvSpPr>
            <a:spLocks noChangeArrowheads="1"/>
          </p:cNvSpPr>
          <p:nvPr/>
        </p:nvSpPr>
        <p:spPr bwMode="auto">
          <a:xfrm>
            <a:off x="4284663" y="3213100"/>
            <a:ext cx="2016125" cy="431800"/>
          </a:xfrm>
          <a:prstGeom prst="rect">
            <a:avLst/>
          </a:prstGeom>
          <a:solidFill>
            <a:srgbClr val="FFC000"/>
          </a:solidFill>
          <a:ln w="9525">
            <a:solidFill>
              <a:srgbClr val="66FF66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s-ES" b="1">
                <a:solidFill>
                  <a:srgbClr val="FFFF00"/>
                </a:solidFill>
              </a:rPr>
              <a:t>AMBENOMIO</a:t>
            </a:r>
          </a:p>
        </p:txBody>
      </p:sp>
      <p:sp>
        <p:nvSpPr>
          <p:cNvPr id="40967" name="Rectangle 10"/>
          <p:cNvSpPr>
            <a:spLocks noChangeArrowheads="1"/>
          </p:cNvSpPr>
          <p:nvPr/>
        </p:nvSpPr>
        <p:spPr bwMode="auto">
          <a:xfrm>
            <a:off x="971550" y="1700213"/>
            <a:ext cx="2952750" cy="4318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2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s-ES" sz="1400" b="1"/>
              <a:t>PARASIMPÀTICO MIMETICOS</a:t>
            </a:r>
          </a:p>
        </p:txBody>
      </p:sp>
      <p:sp>
        <p:nvSpPr>
          <p:cNvPr id="40968" name="Rectangle 11"/>
          <p:cNvSpPr>
            <a:spLocks noChangeArrowheads="1"/>
          </p:cNvSpPr>
          <p:nvPr/>
        </p:nvSpPr>
        <p:spPr bwMode="auto">
          <a:xfrm>
            <a:off x="4356100" y="2060575"/>
            <a:ext cx="1728788" cy="360363"/>
          </a:xfrm>
          <a:prstGeom prst="rect">
            <a:avLst/>
          </a:prstGeom>
          <a:solidFill>
            <a:srgbClr val="F6D88E"/>
          </a:solidFill>
          <a:ln w="38100">
            <a:solidFill>
              <a:schemeClr val="bg2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s-ES" sz="1400" b="1">
                <a:solidFill>
                  <a:srgbClr val="FF3300"/>
                </a:solidFill>
              </a:rPr>
              <a:t>METACOLINA</a:t>
            </a:r>
          </a:p>
        </p:txBody>
      </p:sp>
      <p:sp>
        <p:nvSpPr>
          <p:cNvPr id="40969" name="AutoShape 12"/>
          <p:cNvSpPr>
            <a:spLocks/>
          </p:cNvSpPr>
          <p:nvPr/>
        </p:nvSpPr>
        <p:spPr bwMode="auto">
          <a:xfrm>
            <a:off x="4140200" y="1268413"/>
            <a:ext cx="144463" cy="1273175"/>
          </a:xfrm>
          <a:prstGeom prst="leftBrace">
            <a:avLst>
              <a:gd name="adj1" fmla="val 73443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s-GT"/>
          </a:p>
        </p:txBody>
      </p:sp>
      <p:sp>
        <p:nvSpPr>
          <p:cNvPr id="40970" name="Rectangle 13"/>
          <p:cNvSpPr>
            <a:spLocks noChangeArrowheads="1"/>
          </p:cNvSpPr>
          <p:nvPr/>
        </p:nvSpPr>
        <p:spPr bwMode="auto">
          <a:xfrm>
            <a:off x="827088" y="3789363"/>
            <a:ext cx="3024187" cy="360362"/>
          </a:xfrm>
          <a:prstGeom prst="rect">
            <a:avLst/>
          </a:prstGeom>
          <a:solidFill>
            <a:schemeClr val="hlink"/>
          </a:solidFill>
          <a:ln w="9525">
            <a:solidFill>
              <a:schemeClr val="tx2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s-ES" b="1">
                <a:solidFill>
                  <a:schemeClr val="bg1"/>
                </a:solidFill>
              </a:rPr>
              <a:t>ANTICOLINESTERÀSICOS</a:t>
            </a:r>
          </a:p>
        </p:txBody>
      </p:sp>
      <p:sp>
        <p:nvSpPr>
          <p:cNvPr id="40971" name="Rectangle 14"/>
          <p:cNvSpPr>
            <a:spLocks noChangeArrowheads="1"/>
          </p:cNvSpPr>
          <p:nvPr/>
        </p:nvSpPr>
        <p:spPr bwMode="auto">
          <a:xfrm>
            <a:off x="4284663" y="4365625"/>
            <a:ext cx="2016125" cy="360363"/>
          </a:xfrm>
          <a:prstGeom prst="rect">
            <a:avLst/>
          </a:prstGeom>
          <a:solidFill>
            <a:srgbClr val="FFC000"/>
          </a:solidFill>
          <a:ln w="9525">
            <a:solidFill>
              <a:srgbClr val="FF33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s-ES" sz="1600" b="1">
                <a:solidFill>
                  <a:srgbClr val="FF0000"/>
                </a:solidFill>
              </a:rPr>
              <a:t>PIRIDOSTIGMINA</a:t>
            </a:r>
          </a:p>
        </p:txBody>
      </p:sp>
      <p:sp>
        <p:nvSpPr>
          <p:cNvPr id="40972" name="Rectangle 15"/>
          <p:cNvSpPr>
            <a:spLocks noChangeArrowheads="1"/>
          </p:cNvSpPr>
          <p:nvPr/>
        </p:nvSpPr>
        <p:spPr bwMode="auto">
          <a:xfrm>
            <a:off x="4284663" y="3789363"/>
            <a:ext cx="2016125" cy="431800"/>
          </a:xfrm>
          <a:prstGeom prst="rect">
            <a:avLst/>
          </a:prstGeom>
          <a:solidFill>
            <a:srgbClr val="FFC000"/>
          </a:solidFill>
          <a:ln w="9525">
            <a:solidFill>
              <a:srgbClr val="66FF66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s-ES" b="1">
                <a:solidFill>
                  <a:srgbClr val="FFFFFF"/>
                </a:solidFill>
              </a:rPr>
              <a:t>NEOSTIGMINA</a:t>
            </a:r>
          </a:p>
        </p:txBody>
      </p:sp>
      <p:sp>
        <p:nvSpPr>
          <p:cNvPr id="40973" name="Rectangle 16"/>
          <p:cNvSpPr>
            <a:spLocks noChangeArrowheads="1"/>
          </p:cNvSpPr>
          <p:nvPr/>
        </p:nvSpPr>
        <p:spPr bwMode="auto">
          <a:xfrm>
            <a:off x="4140200" y="6237288"/>
            <a:ext cx="2232025" cy="360362"/>
          </a:xfrm>
          <a:prstGeom prst="rect">
            <a:avLst/>
          </a:prstGeom>
          <a:solidFill>
            <a:srgbClr val="9966FF"/>
          </a:solidFill>
          <a:ln w="9525">
            <a:solidFill>
              <a:schemeClr val="tx2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s-ES" b="1">
                <a:solidFill>
                  <a:srgbClr val="F6D88E"/>
                </a:solidFill>
              </a:rPr>
              <a:t>ESCOPOLAMINA</a:t>
            </a:r>
          </a:p>
        </p:txBody>
      </p:sp>
      <p:sp>
        <p:nvSpPr>
          <p:cNvPr id="40974" name="Rectangle 17"/>
          <p:cNvSpPr>
            <a:spLocks noChangeArrowheads="1"/>
          </p:cNvSpPr>
          <p:nvPr/>
        </p:nvSpPr>
        <p:spPr bwMode="auto">
          <a:xfrm>
            <a:off x="4140200" y="5734050"/>
            <a:ext cx="1871663" cy="360363"/>
          </a:xfrm>
          <a:prstGeom prst="rect">
            <a:avLst/>
          </a:prstGeom>
          <a:solidFill>
            <a:srgbClr val="9966FF"/>
          </a:solidFill>
          <a:ln w="9525">
            <a:solidFill>
              <a:schemeClr val="tx2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s-ES" b="1">
              <a:solidFill>
                <a:srgbClr val="FFFF00"/>
              </a:solidFill>
            </a:endParaRPr>
          </a:p>
          <a:p>
            <a:pPr algn="ctr"/>
            <a:r>
              <a:rPr lang="es-ES" b="1">
                <a:solidFill>
                  <a:srgbClr val="FFFF00"/>
                </a:solidFill>
              </a:rPr>
              <a:t>ATROPINA</a:t>
            </a:r>
          </a:p>
          <a:p>
            <a:pPr algn="ctr"/>
            <a:endParaRPr lang="es-ES" b="1">
              <a:solidFill>
                <a:srgbClr val="FFFF00"/>
              </a:solidFill>
            </a:endParaRPr>
          </a:p>
        </p:txBody>
      </p:sp>
      <p:sp>
        <p:nvSpPr>
          <p:cNvPr id="40975" name="AutoShape 18"/>
          <p:cNvSpPr>
            <a:spLocks/>
          </p:cNvSpPr>
          <p:nvPr/>
        </p:nvSpPr>
        <p:spPr bwMode="auto">
          <a:xfrm>
            <a:off x="3995738" y="3068638"/>
            <a:ext cx="288925" cy="1728787"/>
          </a:xfrm>
          <a:prstGeom prst="leftBrace">
            <a:avLst>
              <a:gd name="adj1" fmla="val 49863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s-GT"/>
          </a:p>
        </p:txBody>
      </p:sp>
      <p:sp>
        <p:nvSpPr>
          <p:cNvPr id="40976" name="AutoShape 19"/>
          <p:cNvSpPr>
            <a:spLocks/>
          </p:cNvSpPr>
          <p:nvPr/>
        </p:nvSpPr>
        <p:spPr bwMode="auto">
          <a:xfrm>
            <a:off x="3924300" y="5084763"/>
            <a:ext cx="215900" cy="1584325"/>
          </a:xfrm>
          <a:prstGeom prst="leftBrace">
            <a:avLst>
              <a:gd name="adj1" fmla="val 61152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s-GT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title"/>
          </p:nvPr>
        </p:nvSpPr>
        <p:spPr>
          <a:xfrm>
            <a:off x="4716463" y="620713"/>
            <a:ext cx="4248150" cy="576262"/>
          </a:xfrm>
          <a:solidFill>
            <a:srgbClr val="FFC000"/>
          </a:solidFill>
          <a:ln>
            <a:solidFill>
              <a:srgbClr val="FF3300"/>
            </a:solidFill>
          </a:ln>
        </p:spPr>
        <p:txBody>
          <a:bodyPr>
            <a:normAutofit fontScale="90000"/>
          </a:bodyPr>
          <a:lstStyle/>
          <a:p>
            <a:pPr eaLnBrk="1" hangingPunct="1"/>
            <a:r>
              <a:rPr lang="es-ES_tradnl" sz="1600" b="1" smtClean="0">
                <a:solidFill>
                  <a:srgbClr val="990099"/>
                </a:solidFill>
              </a:rPr>
              <a:t>ESTIMULAN O BLOQUEAN  LAS NEURONAS POSGANGLIONARES</a:t>
            </a:r>
            <a:endParaRPr lang="es-ES" sz="1600" b="1" smtClean="0">
              <a:solidFill>
                <a:srgbClr val="990099"/>
              </a:solidFill>
            </a:endParaRPr>
          </a:p>
        </p:txBody>
      </p:sp>
      <p:sp>
        <p:nvSpPr>
          <p:cNvPr id="419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716463" y="1341438"/>
            <a:ext cx="4176712" cy="5327650"/>
          </a:xfrm>
          <a:ln>
            <a:solidFill>
              <a:srgbClr val="FF3300"/>
            </a:solidFill>
          </a:ln>
        </p:spPr>
        <p:txBody>
          <a:bodyPr/>
          <a:lstStyle/>
          <a:p>
            <a:pPr algn="ctr" eaLnBrk="1" hangingPunct="1">
              <a:lnSpc>
                <a:spcPct val="90000"/>
              </a:lnSpc>
              <a:buFontTx/>
              <a:buNone/>
            </a:pPr>
            <a:endParaRPr lang="es-ES_tradnl" b="1" smtClean="0">
              <a:solidFill>
                <a:schemeClr val="hlink"/>
              </a:solidFill>
            </a:endParaRPr>
          </a:p>
          <a:p>
            <a:pPr algn="ctr" eaLnBrk="1" hangingPunct="1">
              <a:lnSpc>
                <a:spcPct val="90000"/>
              </a:lnSpc>
              <a:buFontTx/>
              <a:buNone/>
            </a:pPr>
            <a:r>
              <a:rPr lang="es-ES_tradnl" b="1" smtClean="0">
                <a:solidFill>
                  <a:schemeClr val="hlink"/>
                </a:solidFill>
              </a:rPr>
              <a:t>MUSCARINICOS Y NICOTÌNICOS.</a:t>
            </a:r>
          </a:p>
          <a:p>
            <a:pPr algn="ctr" eaLnBrk="1" hangingPunct="1">
              <a:lnSpc>
                <a:spcPct val="90000"/>
              </a:lnSpc>
            </a:pPr>
            <a:endParaRPr lang="es-ES_tradnl" b="1" smtClean="0">
              <a:solidFill>
                <a:schemeClr val="hlink"/>
              </a:solidFill>
            </a:endParaRPr>
          </a:p>
          <a:p>
            <a:pPr algn="ctr" eaLnBrk="1" hangingPunct="1">
              <a:lnSpc>
                <a:spcPct val="90000"/>
              </a:lnSpc>
            </a:pPr>
            <a:endParaRPr lang="es-ES_tradnl" smtClean="0">
              <a:solidFill>
                <a:schemeClr val="hlink"/>
              </a:solidFill>
            </a:endParaRPr>
          </a:p>
          <a:p>
            <a:pPr algn="ctr" eaLnBrk="1" hangingPunct="1">
              <a:lnSpc>
                <a:spcPct val="90000"/>
              </a:lnSpc>
            </a:pPr>
            <a:endParaRPr lang="es-ES_tradnl" smtClean="0">
              <a:solidFill>
                <a:schemeClr val="hlink"/>
              </a:solidFill>
            </a:endParaRPr>
          </a:p>
          <a:p>
            <a:pPr algn="ctr" eaLnBrk="1" hangingPunct="1">
              <a:lnSpc>
                <a:spcPct val="90000"/>
              </a:lnSpc>
              <a:buFontTx/>
              <a:buNone/>
            </a:pPr>
            <a:r>
              <a:rPr lang="es-ES_tradnl" smtClean="0"/>
              <a:t>         </a:t>
            </a:r>
          </a:p>
          <a:p>
            <a:pPr algn="ctr" eaLnBrk="1" hangingPunct="1">
              <a:lnSpc>
                <a:spcPct val="90000"/>
              </a:lnSpc>
              <a:buFontTx/>
              <a:buNone/>
            </a:pPr>
            <a:r>
              <a:rPr lang="es-ES_tradnl" b="1" smtClean="0">
                <a:solidFill>
                  <a:srgbClr val="990099"/>
                </a:solidFill>
              </a:rPr>
              <a:t>MUSCARINICOS.</a:t>
            </a:r>
          </a:p>
          <a:p>
            <a:pPr algn="ctr" eaLnBrk="1" hangingPunct="1">
              <a:lnSpc>
                <a:spcPct val="90000"/>
              </a:lnSpc>
            </a:pPr>
            <a:endParaRPr lang="es-ES_tradnl" b="1" smtClean="0">
              <a:solidFill>
                <a:srgbClr val="990099"/>
              </a:solidFill>
            </a:endParaRPr>
          </a:p>
          <a:p>
            <a:pPr algn="ctr" eaLnBrk="1" hangingPunct="1">
              <a:lnSpc>
                <a:spcPct val="90000"/>
              </a:lnSpc>
              <a:buFontTx/>
              <a:buNone/>
            </a:pPr>
            <a:r>
              <a:rPr lang="es-ES_tradnl" smtClean="0"/>
              <a:t>                </a:t>
            </a:r>
            <a:endParaRPr lang="es-ES" smtClean="0"/>
          </a:p>
        </p:txBody>
      </p:sp>
      <p:sp>
        <p:nvSpPr>
          <p:cNvPr id="41988" name="Oval 4"/>
          <p:cNvSpPr>
            <a:spLocks noChangeArrowheads="1"/>
          </p:cNvSpPr>
          <p:nvPr/>
        </p:nvSpPr>
        <p:spPr bwMode="auto">
          <a:xfrm>
            <a:off x="5652120" y="3356992"/>
            <a:ext cx="2592387" cy="863600"/>
          </a:xfrm>
          <a:prstGeom prst="ellipse">
            <a:avLst/>
          </a:prstGeom>
          <a:solidFill>
            <a:srgbClr val="FFC000"/>
          </a:solidFill>
          <a:ln w="38100">
            <a:solidFill>
              <a:srgbClr val="6600CC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s-ES" b="1" dirty="0">
                <a:solidFill>
                  <a:srgbClr val="FF0000"/>
                </a:solidFill>
              </a:rPr>
              <a:t>ACETILCOLINA</a:t>
            </a:r>
          </a:p>
          <a:p>
            <a:pPr algn="ctr"/>
            <a:r>
              <a:rPr lang="es-ES" b="1" dirty="0">
                <a:solidFill>
                  <a:srgbClr val="FF0000"/>
                </a:solidFill>
              </a:rPr>
              <a:t>METACOLINA</a:t>
            </a:r>
          </a:p>
        </p:txBody>
      </p:sp>
      <p:sp>
        <p:nvSpPr>
          <p:cNvPr id="41989" name="Oval 5"/>
          <p:cNvSpPr>
            <a:spLocks noChangeArrowheads="1"/>
          </p:cNvSpPr>
          <p:nvPr/>
        </p:nvSpPr>
        <p:spPr bwMode="auto">
          <a:xfrm>
            <a:off x="5292725" y="5949950"/>
            <a:ext cx="2952750" cy="504825"/>
          </a:xfrm>
          <a:prstGeom prst="ellipse">
            <a:avLst/>
          </a:prstGeom>
          <a:solidFill>
            <a:srgbClr val="FF9900"/>
          </a:solidFill>
          <a:ln w="38100">
            <a:solidFill>
              <a:srgbClr val="6600CC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s-ES" b="1"/>
              <a:t>PILOCARPINA</a:t>
            </a:r>
          </a:p>
        </p:txBody>
      </p:sp>
      <p:sp>
        <p:nvSpPr>
          <p:cNvPr id="41990" name="Line 6"/>
          <p:cNvSpPr>
            <a:spLocks noChangeShapeType="1"/>
          </p:cNvSpPr>
          <p:nvPr/>
        </p:nvSpPr>
        <p:spPr bwMode="auto">
          <a:xfrm>
            <a:off x="6732588" y="5445125"/>
            <a:ext cx="0" cy="3603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s-ES"/>
          </a:p>
        </p:txBody>
      </p:sp>
      <p:sp>
        <p:nvSpPr>
          <p:cNvPr id="41991" name="Line 7"/>
          <p:cNvSpPr>
            <a:spLocks noChangeShapeType="1"/>
          </p:cNvSpPr>
          <p:nvPr/>
        </p:nvSpPr>
        <p:spPr bwMode="auto">
          <a:xfrm>
            <a:off x="6877050" y="3068638"/>
            <a:ext cx="0" cy="2159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s-ES"/>
          </a:p>
        </p:txBody>
      </p:sp>
      <p:sp>
        <p:nvSpPr>
          <p:cNvPr id="41992" name="Rectangle 8"/>
          <p:cNvSpPr>
            <a:spLocks noChangeArrowheads="1"/>
          </p:cNvSpPr>
          <p:nvPr/>
        </p:nvSpPr>
        <p:spPr bwMode="auto">
          <a:xfrm>
            <a:off x="684213" y="1484313"/>
            <a:ext cx="3311525" cy="2216150"/>
          </a:xfrm>
          <a:prstGeom prst="rect">
            <a:avLst/>
          </a:prstGeom>
          <a:noFill/>
          <a:ln w="9525">
            <a:solidFill>
              <a:srgbClr val="FF3300"/>
            </a:solidFill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buFontTx/>
              <a:buChar char="•"/>
            </a:pPr>
            <a:endParaRPr lang="es-ES_tradnl" b="1">
              <a:solidFill>
                <a:srgbClr val="990099"/>
              </a:solidFill>
              <a:latin typeface="Arial" charset="0"/>
            </a:endParaRPr>
          </a:p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es-ES_tradnl" b="1">
                <a:solidFill>
                  <a:srgbClr val="990099"/>
                </a:solidFill>
                <a:latin typeface="Arial" charset="0"/>
              </a:rPr>
              <a:t>ION TETRAETILAMONIO.</a:t>
            </a:r>
          </a:p>
          <a:p>
            <a:pPr marL="342900" indent="-342900">
              <a:spcBef>
                <a:spcPct val="20000"/>
              </a:spcBef>
              <a:buFontTx/>
              <a:buChar char="•"/>
            </a:pPr>
            <a:endParaRPr lang="es-ES_tradnl" b="1">
              <a:solidFill>
                <a:srgbClr val="990099"/>
              </a:solidFill>
              <a:latin typeface="Arial" charset="0"/>
            </a:endParaRPr>
          </a:p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es-ES_tradnl" b="1">
                <a:solidFill>
                  <a:srgbClr val="990099"/>
                </a:solidFill>
                <a:latin typeface="Arial" charset="0"/>
              </a:rPr>
              <a:t>ION HEXAMETONIO.</a:t>
            </a:r>
          </a:p>
          <a:p>
            <a:pPr marL="342900" indent="-342900">
              <a:spcBef>
                <a:spcPct val="20000"/>
              </a:spcBef>
              <a:buFontTx/>
              <a:buChar char="•"/>
            </a:pPr>
            <a:endParaRPr lang="es-ES_tradnl" b="1">
              <a:solidFill>
                <a:srgbClr val="990099"/>
              </a:solidFill>
              <a:latin typeface="Arial" charset="0"/>
            </a:endParaRPr>
          </a:p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es-ES_tradnl" b="1">
                <a:solidFill>
                  <a:srgbClr val="990099"/>
                </a:solidFill>
                <a:latin typeface="Arial" charset="0"/>
              </a:rPr>
              <a:t>PENTOLINIO.</a:t>
            </a:r>
            <a:endParaRPr lang="es-ES" b="1">
              <a:solidFill>
                <a:srgbClr val="990099"/>
              </a:solidFill>
              <a:latin typeface="Arial" charset="0"/>
            </a:endParaRPr>
          </a:p>
        </p:txBody>
      </p:sp>
      <p:sp>
        <p:nvSpPr>
          <p:cNvPr id="41993" name="Rectangle 9"/>
          <p:cNvSpPr>
            <a:spLocks noChangeArrowheads="1"/>
          </p:cNvSpPr>
          <p:nvPr/>
        </p:nvSpPr>
        <p:spPr bwMode="auto">
          <a:xfrm>
            <a:off x="539750" y="765175"/>
            <a:ext cx="3455988" cy="417513"/>
          </a:xfrm>
          <a:prstGeom prst="rect">
            <a:avLst/>
          </a:prstGeom>
          <a:solidFill>
            <a:srgbClr val="990099"/>
          </a:solidFill>
          <a:ln w="9525">
            <a:solidFill>
              <a:srgbClr val="FF3300"/>
            </a:solidFill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s-ES_tradnl" sz="1400" b="1">
                <a:solidFill>
                  <a:srgbClr val="FFFF00"/>
                </a:solidFill>
                <a:latin typeface="Arial" charset="0"/>
              </a:rPr>
              <a:t>BLOQUEADORES GANGLIONARES</a:t>
            </a:r>
            <a:endParaRPr lang="es-ES" sz="1400" b="1">
              <a:solidFill>
                <a:srgbClr val="FFFF00"/>
              </a:solidFill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title"/>
          </p:nvPr>
        </p:nvSpPr>
        <p:spPr>
          <a:xfrm>
            <a:off x="1979613" y="368300"/>
            <a:ext cx="5184775" cy="534988"/>
          </a:xfrm>
          <a:solidFill>
            <a:srgbClr val="FFCC66"/>
          </a:solidFill>
          <a:ln>
            <a:solidFill>
              <a:schemeClr val="accent2"/>
            </a:solidFill>
          </a:ln>
        </p:spPr>
        <p:txBody>
          <a:bodyPr>
            <a:normAutofit fontScale="90000"/>
          </a:bodyPr>
          <a:lstStyle/>
          <a:p>
            <a:pPr eaLnBrk="1" hangingPunct="1"/>
            <a:r>
              <a:rPr lang="es-ES_tradnl" sz="4000" smtClean="0">
                <a:solidFill>
                  <a:srgbClr val="FF33CC"/>
                </a:solidFill>
              </a:rPr>
              <a:t>ESTIMULACIÒN</a:t>
            </a:r>
            <a:endParaRPr lang="es-ES" sz="4000" smtClean="0">
              <a:solidFill>
                <a:srgbClr val="FF33CC"/>
              </a:solidFill>
            </a:endParaRPr>
          </a:p>
        </p:txBody>
      </p:sp>
      <p:sp>
        <p:nvSpPr>
          <p:cNvPr id="430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3568" y="1628800"/>
            <a:ext cx="7848600" cy="1368425"/>
          </a:xfrm>
          <a:ln>
            <a:solidFill>
              <a:srgbClr val="990099"/>
            </a:solidFill>
          </a:ln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es-ES_tradnl" sz="2800" dirty="0" smtClean="0">
                <a:solidFill>
                  <a:srgbClr val="FFCC66"/>
                </a:solidFill>
              </a:rPr>
              <a:t>DESCARGA AISLADA</a:t>
            </a:r>
            <a:r>
              <a:rPr lang="es-ES_tradnl" sz="2800" dirty="0" smtClean="0"/>
              <a:t> </a:t>
            </a:r>
            <a:r>
              <a:rPr lang="es-ES_tradnl" sz="1800" dirty="0" smtClean="0"/>
              <a:t>(SIMPÀTICO Y PARASIMPÀTICO)</a:t>
            </a:r>
          </a:p>
          <a:p>
            <a:pPr eaLnBrk="1" hangingPunct="1">
              <a:lnSpc>
                <a:spcPct val="80000"/>
              </a:lnSpc>
            </a:pPr>
            <a:endParaRPr lang="es-ES_tradnl" sz="1800" dirty="0" smtClean="0"/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s-ES_tradnl" sz="2800" dirty="0" smtClean="0"/>
              <a:t>       RESPUESTA A REFLEJOS MEDULARES 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es-ES_tradnl" sz="2800" dirty="0" smtClean="0"/>
          </a:p>
          <a:p>
            <a:pPr eaLnBrk="1" hangingPunct="1">
              <a:lnSpc>
                <a:spcPct val="80000"/>
              </a:lnSpc>
            </a:pPr>
            <a:endParaRPr lang="es-ES_tradnl" sz="2800" dirty="0" smtClean="0"/>
          </a:p>
        </p:txBody>
      </p:sp>
      <p:pic>
        <p:nvPicPr>
          <p:cNvPr id="43012" name="Picture 4"/>
          <p:cNvPicPr>
            <a:picLocks noChangeAspect="1" noChangeArrowheads="1"/>
          </p:cNvPicPr>
          <p:nvPr/>
        </p:nvPicPr>
        <p:blipFill>
          <a:blip r:embed="rId3" cstate="print"/>
          <a:srcRect l="1270" t="25391" r="59602" b="28342"/>
          <a:stretch>
            <a:fillRect/>
          </a:stretch>
        </p:blipFill>
        <p:spPr bwMode="auto">
          <a:xfrm>
            <a:off x="755650" y="4292600"/>
            <a:ext cx="3240088" cy="2303463"/>
          </a:xfrm>
          <a:prstGeom prst="rect">
            <a:avLst/>
          </a:prstGeom>
          <a:noFill/>
          <a:ln w="9525">
            <a:solidFill>
              <a:srgbClr val="990099"/>
            </a:solidFill>
            <a:miter lim="800000"/>
            <a:headEnd/>
            <a:tailEnd/>
          </a:ln>
        </p:spPr>
      </p:pic>
      <p:pic>
        <p:nvPicPr>
          <p:cNvPr id="43013" name="Picture 7"/>
          <p:cNvPicPr>
            <a:picLocks noChangeAspect="1" noChangeArrowheads="1"/>
          </p:cNvPicPr>
          <p:nvPr/>
        </p:nvPicPr>
        <p:blipFill>
          <a:blip r:embed="rId4" cstate="print"/>
          <a:srcRect l="2002" t="28342" r="70671" b="42122"/>
          <a:stretch>
            <a:fillRect/>
          </a:stretch>
        </p:blipFill>
        <p:spPr bwMode="auto">
          <a:xfrm>
            <a:off x="5003800" y="4292600"/>
            <a:ext cx="3384550" cy="2232025"/>
          </a:xfrm>
          <a:prstGeom prst="rect">
            <a:avLst/>
          </a:prstGeom>
          <a:noFill/>
          <a:ln w="9525">
            <a:solidFill>
              <a:srgbClr val="990099"/>
            </a:solidFill>
            <a:miter lim="800000"/>
            <a:headEnd/>
            <a:tailEnd/>
          </a:ln>
        </p:spPr>
      </p:pic>
      <p:sp>
        <p:nvSpPr>
          <p:cNvPr id="43014" name="Rectangle 8"/>
          <p:cNvSpPr>
            <a:spLocks noChangeArrowheads="1"/>
          </p:cNvSpPr>
          <p:nvPr/>
        </p:nvSpPr>
        <p:spPr bwMode="auto">
          <a:xfrm>
            <a:off x="3203575" y="3141663"/>
            <a:ext cx="2736850" cy="431800"/>
          </a:xfrm>
          <a:prstGeom prst="rect">
            <a:avLst/>
          </a:prstGeom>
          <a:solidFill>
            <a:srgbClr val="9900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s-ES">
                <a:solidFill>
                  <a:srgbClr val="FFFF00"/>
                </a:solidFill>
              </a:rPr>
              <a:t>DESCARGA EN MASA</a:t>
            </a:r>
          </a:p>
        </p:txBody>
      </p:sp>
      <p:sp>
        <p:nvSpPr>
          <p:cNvPr id="43015" name="Text Box 9"/>
          <p:cNvSpPr txBox="1">
            <a:spLocks noChangeArrowheads="1"/>
          </p:cNvSpPr>
          <p:nvPr/>
        </p:nvSpPr>
        <p:spPr bwMode="auto">
          <a:xfrm>
            <a:off x="1331913" y="3860800"/>
            <a:ext cx="2087562" cy="376238"/>
          </a:xfrm>
          <a:prstGeom prst="rect">
            <a:avLst/>
          </a:prstGeom>
          <a:solidFill>
            <a:schemeClr val="accent2"/>
          </a:solidFill>
          <a:ln w="9525">
            <a:solidFill>
              <a:srgbClr val="990099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s-ES">
                <a:solidFill>
                  <a:srgbClr val="FFFF00"/>
                </a:solidFill>
              </a:rPr>
              <a:t>ESTRÈS</a:t>
            </a:r>
          </a:p>
        </p:txBody>
      </p:sp>
      <p:sp>
        <p:nvSpPr>
          <p:cNvPr id="43016" name="Text Box 10"/>
          <p:cNvSpPr txBox="1">
            <a:spLocks noChangeArrowheads="1"/>
          </p:cNvSpPr>
          <p:nvPr/>
        </p:nvSpPr>
        <p:spPr bwMode="auto">
          <a:xfrm>
            <a:off x="5724525" y="3860800"/>
            <a:ext cx="1871663" cy="346075"/>
          </a:xfrm>
          <a:prstGeom prst="rect">
            <a:avLst/>
          </a:prstGeom>
          <a:solidFill>
            <a:srgbClr val="FF3300"/>
          </a:solidFill>
          <a:ln w="9525">
            <a:solidFill>
              <a:srgbClr val="990099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s-ES" sz="1600">
                <a:solidFill>
                  <a:srgbClr val="FFFFFF"/>
                </a:solidFill>
              </a:rPr>
              <a:t>ALARMA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0179" name="Picture 3"/>
          <p:cNvPicPr>
            <a:picLocks noChangeAspect="1" noChangeArrowheads="1"/>
          </p:cNvPicPr>
          <p:nvPr/>
        </p:nvPicPr>
        <p:blipFill>
          <a:blip r:embed="rId2" cstate="print"/>
          <a:srcRect l="22137" t="14391" r="21413" b="9813"/>
          <a:stretch>
            <a:fillRect/>
          </a:stretch>
        </p:blipFill>
        <p:spPr bwMode="auto">
          <a:xfrm>
            <a:off x="0" y="0"/>
            <a:ext cx="9144000" cy="69028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title"/>
          </p:nvPr>
        </p:nvSpPr>
        <p:spPr>
          <a:xfrm>
            <a:off x="2339975" y="260350"/>
            <a:ext cx="5113338" cy="534988"/>
          </a:xfrm>
          <a:solidFill>
            <a:schemeClr val="bg2"/>
          </a:solidFill>
          <a:ln>
            <a:solidFill>
              <a:srgbClr val="FFFF00"/>
            </a:solidFill>
          </a:ln>
        </p:spPr>
        <p:txBody>
          <a:bodyPr>
            <a:normAutofit fontScale="90000"/>
          </a:bodyPr>
          <a:lstStyle/>
          <a:p>
            <a:pPr eaLnBrk="1" hangingPunct="1"/>
            <a:r>
              <a:rPr lang="es-ES_tradnl" sz="3200" b="1" smtClean="0">
                <a:solidFill>
                  <a:srgbClr val="FFFF66"/>
                </a:solidFill>
              </a:rPr>
              <a:t>FARMACOLOGIA</a:t>
            </a:r>
            <a:endParaRPr lang="es-ES" sz="3200" b="1" smtClean="0">
              <a:solidFill>
                <a:srgbClr val="FFFF66"/>
              </a:solidFill>
            </a:endParaRPr>
          </a:p>
        </p:txBody>
      </p:sp>
      <p:sp>
        <p:nvSpPr>
          <p:cNvPr id="44035" name="Rectangle 4"/>
          <p:cNvSpPr>
            <a:spLocks noChangeArrowheads="1"/>
          </p:cNvSpPr>
          <p:nvPr/>
        </p:nvSpPr>
        <p:spPr bwMode="auto">
          <a:xfrm>
            <a:off x="1116013" y="2276475"/>
            <a:ext cx="3384550" cy="431800"/>
          </a:xfrm>
          <a:prstGeom prst="rect">
            <a:avLst/>
          </a:prstGeom>
          <a:solidFill>
            <a:srgbClr val="660066"/>
          </a:solidFill>
          <a:ln w="9525">
            <a:solidFill>
              <a:srgbClr val="FF33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s-ES" b="1">
              <a:solidFill>
                <a:srgbClr val="FFFF00"/>
              </a:solidFill>
            </a:endParaRPr>
          </a:p>
          <a:p>
            <a:pPr algn="ctr"/>
            <a:endParaRPr lang="es-ES" b="1">
              <a:solidFill>
                <a:srgbClr val="FFFF00"/>
              </a:solidFill>
            </a:endParaRPr>
          </a:p>
          <a:p>
            <a:pPr algn="ctr"/>
            <a:r>
              <a:rPr lang="es-ES" b="1">
                <a:solidFill>
                  <a:srgbClr val="FFFF00"/>
                </a:solidFill>
              </a:rPr>
              <a:t>GRADO DE ESTIMULACIÒN</a:t>
            </a:r>
          </a:p>
          <a:p>
            <a:pPr algn="ctr"/>
            <a:endParaRPr lang="es-ES" b="1">
              <a:solidFill>
                <a:srgbClr val="FFFF00"/>
              </a:solidFill>
            </a:endParaRPr>
          </a:p>
          <a:p>
            <a:pPr algn="ctr"/>
            <a:endParaRPr lang="es-ES" b="1">
              <a:solidFill>
                <a:srgbClr val="FFFF00"/>
              </a:solidFill>
            </a:endParaRPr>
          </a:p>
        </p:txBody>
      </p:sp>
      <p:sp>
        <p:nvSpPr>
          <p:cNvPr id="44036" name="Rectangle 5"/>
          <p:cNvSpPr>
            <a:spLocks noChangeArrowheads="1"/>
          </p:cNvSpPr>
          <p:nvPr/>
        </p:nvSpPr>
        <p:spPr bwMode="auto">
          <a:xfrm>
            <a:off x="3059113" y="1341438"/>
            <a:ext cx="3600450" cy="4318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s-ES" b="1"/>
              <a:t>SIMPATICOMIMETICOS</a:t>
            </a:r>
          </a:p>
        </p:txBody>
      </p:sp>
      <p:sp>
        <p:nvSpPr>
          <p:cNvPr id="44037" name="Rectangle 7"/>
          <p:cNvSpPr>
            <a:spLocks noChangeArrowheads="1"/>
          </p:cNvSpPr>
          <p:nvPr/>
        </p:nvSpPr>
        <p:spPr bwMode="auto">
          <a:xfrm>
            <a:off x="5219700" y="2276475"/>
            <a:ext cx="3313113" cy="431800"/>
          </a:xfrm>
          <a:prstGeom prst="rect">
            <a:avLst/>
          </a:prstGeom>
          <a:solidFill>
            <a:schemeClr val="accent2"/>
          </a:solidFill>
          <a:ln w="9525">
            <a:solidFill>
              <a:srgbClr val="FF33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s-ES" b="1">
                <a:solidFill>
                  <a:srgbClr val="FFFF00"/>
                </a:solidFill>
              </a:rPr>
              <a:t>DURACIÒN DE SU EFECTO</a:t>
            </a:r>
          </a:p>
        </p:txBody>
      </p:sp>
      <p:sp>
        <p:nvSpPr>
          <p:cNvPr id="44038" name="Line 8"/>
          <p:cNvSpPr>
            <a:spLocks noChangeShapeType="1"/>
          </p:cNvSpPr>
          <p:nvPr/>
        </p:nvSpPr>
        <p:spPr bwMode="auto">
          <a:xfrm>
            <a:off x="4859338" y="1773238"/>
            <a:ext cx="0" cy="71913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s-ES"/>
          </a:p>
        </p:txBody>
      </p:sp>
      <p:sp>
        <p:nvSpPr>
          <p:cNvPr id="44039" name="Line 9"/>
          <p:cNvSpPr>
            <a:spLocks noChangeShapeType="1"/>
          </p:cNvSpPr>
          <p:nvPr/>
        </p:nvSpPr>
        <p:spPr bwMode="auto">
          <a:xfrm>
            <a:off x="4500563" y="2492375"/>
            <a:ext cx="719137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s-ES"/>
          </a:p>
        </p:txBody>
      </p:sp>
      <p:sp>
        <p:nvSpPr>
          <p:cNvPr id="44040" name="Rectangle 10"/>
          <p:cNvSpPr>
            <a:spLocks noChangeArrowheads="1"/>
          </p:cNvSpPr>
          <p:nvPr/>
        </p:nvSpPr>
        <p:spPr bwMode="auto">
          <a:xfrm>
            <a:off x="4500563" y="3357563"/>
            <a:ext cx="1800225" cy="360362"/>
          </a:xfrm>
          <a:prstGeom prst="rect">
            <a:avLst/>
          </a:prstGeom>
          <a:solidFill>
            <a:srgbClr val="FF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s-ES"/>
              <a:t>METOXAMINA</a:t>
            </a:r>
          </a:p>
        </p:txBody>
      </p:sp>
      <p:sp>
        <p:nvSpPr>
          <p:cNvPr id="44041" name="Rectangle 11"/>
          <p:cNvSpPr>
            <a:spLocks noChangeArrowheads="1"/>
          </p:cNvSpPr>
          <p:nvPr/>
        </p:nvSpPr>
        <p:spPr bwMode="auto">
          <a:xfrm>
            <a:off x="4500563" y="3933825"/>
            <a:ext cx="1800225" cy="360363"/>
          </a:xfrm>
          <a:prstGeom prst="rect">
            <a:avLst/>
          </a:prstGeom>
          <a:solidFill>
            <a:srgbClr val="F6D88E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s-ES"/>
              <a:t>ADRENALINA</a:t>
            </a:r>
          </a:p>
        </p:txBody>
      </p:sp>
      <p:sp>
        <p:nvSpPr>
          <p:cNvPr id="44042" name="Line 12"/>
          <p:cNvSpPr>
            <a:spLocks noChangeShapeType="1"/>
          </p:cNvSpPr>
          <p:nvPr/>
        </p:nvSpPr>
        <p:spPr bwMode="auto">
          <a:xfrm>
            <a:off x="4211638" y="3573463"/>
            <a:ext cx="0" cy="5762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s-ES"/>
          </a:p>
        </p:txBody>
      </p:sp>
      <p:sp>
        <p:nvSpPr>
          <p:cNvPr id="44043" name="Line 13"/>
          <p:cNvSpPr>
            <a:spLocks noChangeShapeType="1"/>
          </p:cNvSpPr>
          <p:nvPr/>
        </p:nvSpPr>
        <p:spPr bwMode="auto">
          <a:xfrm>
            <a:off x="4211638" y="4149725"/>
            <a:ext cx="28892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s-ES"/>
          </a:p>
        </p:txBody>
      </p:sp>
      <p:sp>
        <p:nvSpPr>
          <p:cNvPr id="44044" name="Line 14"/>
          <p:cNvSpPr>
            <a:spLocks noChangeShapeType="1"/>
          </p:cNvSpPr>
          <p:nvPr/>
        </p:nvSpPr>
        <p:spPr bwMode="auto">
          <a:xfrm>
            <a:off x="4211638" y="3573463"/>
            <a:ext cx="28892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s-ES"/>
          </a:p>
        </p:txBody>
      </p:sp>
      <p:sp>
        <p:nvSpPr>
          <p:cNvPr id="44045" name="Rectangle 15"/>
          <p:cNvSpPr>
            <a:spLocks noChangeArrowheads="1"/>
          </p:cNvSpPr>
          <p:nvPr/>
        </p:nvSpPr>
        <p:spPr bwMode="auto">
          <a:xfrm>
            <a:off x="900113" y="3644900"/>
            <a:ext cx="2087562" cy="360363"/>
          </a:xfrm>
          <a:prstGeom prst="rect">
            <a:avLst/>
          </a:prstGeom>
          <a:solidFill>
            <a:schemeClr val="tx1"/>
          </a:solidFill>
          <a:ln w="9525">
            <a:solidFill>
              <a:srgbClr val="FF33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s-ES">
                <a:solidFill>
                  <a:srgbClr val="FFFF00"/>
                </a:solidFill>
              </a:rPr>
              <a:t>INESPECÌFICOS</a:t>
            </a:r>
          </a:p>
        </p:txBody>
      </p:sp>
      <p:sp>
        <p:nvSpPr>
          <p:cNvPr id="44046" name="Line 16"/>
          <p:cNvSpPr>
            <a:spLocks noChangeShapeType="1"/>
          </p:cNvSpPr>
          <p:nvPr/>
        </p:nvSpPr>
        <p:spPr bwMode="auto">
          <a:xfrm>
            <a:off x="3059113" y="3860800"/>
            <a:ext cx="115252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s-ES"/>
          </a:p>
        </p:txBody>
      </p:sp>
      <p:sp>
        <p:nvSpPr>
          <p:cNvPr id="44047" name="Oval 17"/>
          <p:cNvSpPr>
            <a:spLocks noChangeArrowheads="1"/>
          </p:cNvSpPr>
          <p:nvPr/>
        </p:nvSpPr>
        <p:spPr bwMode="auto">
          <a:xfrm>
            <a:off x="3203575" y="3716338"/>
            <a:ext cx="433388" cy="360362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l-GR" sz="200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α</a:t>
            </a:r>
          </a:p>
        </p:txBody>
      </p:sp>
      <p:sp>
        <p:nvSpPr>
          <p:cNvPr id="44048" name="Oval 18"/>
          <p:cNvSpPr>
            <a:spLocks noChangeArrowheads="1"/>
          </p:cNvSpPr>
          <p:nvPr/>
        </p:nvSpPr>
        <p:spPr bwMode="auto">
          <a:xfrm>
            <a:off x="3708400" y="3716338"/>
            <a:ext cx="433388" cy="360362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l-GR" b="1">
                <a:solidFill>
                  <a:srgbClr val="660066"/>
                </a:solidFill>
                <a:cs typeface="Tahoma" pitchFamily="34" charset="0"/>
              </a:rPr>
              <a:t>β</a:t>
            </a:r>
          </a:p>
        </p:txBody>
      </p:sp>
      <p:sp>
        <p:nvSpPr>
          <p:cNvPr id="44049" name="Rectangle 19"/>
          <p:cNvSpPr>
            <a:spLocks noChangeArrowheads="1"/>
          </p:cNvSpPr>
          <p:nvPr/>
        </p:nvSpPr>
        <p:spPr bwMode="auto">
          <a:xfrm>
            <a:off x="755650" y="5661025"/>
            <a:ext cx="1944688" cy="360363"/>
          </a:xfrm>
          <a:prstGeom prst="rect">
            <a:avLst/>
          </a:prstGeom>
          <a:solidFill>
            <a:srgbClr val="990099"/>
          </a:solidFill>
          <a:ln w="9525">
            <a:solidFill>
              <a:srgbClr val="FF33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s-ES">
                <a:solidFill>
                  <a:srgbClr val="FFFF00"/>
                </a:solidFill>
              </a:rPr>
              <a:t>ESPECÌFICOS</a:t>
            </a:r>
          </a:p>
        </p:txBody>
      </p:sp>
      <p:sp>
        <p:nvSpPr>
          <p:cNvPr id="44050" name="Rectangle 20"/>
          <p:cNvSpPr>
            <a:spLocks noChangeArrowheads="1"/>
          </p:cNvSpPr>
          <p:nvPr/>
        </p:nvSpPr>
        <p:spPr bwMode="auto">
          <a:xfrm>
            <a:off x="3779838" y="5084763"/>
            <a:ext cx="1728787" cy="358775"/>
          </a:xfrm>
          <a:prstGeom prst="rect">
            <a:avLst/>
          </a:prstGeom>
          <a:solidFill>
            <a:srgbClr val="00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s-ES"/>
              <a:t>FENILEFRINA</a:t>
            </a:r>
          </a:p>
        </p:txBody>
      </p:sp>
      <p:sp>
        <p:nvSpPr>
          <p:cNvPr id="44051" name="Rectangle 21"/>
          <p:cNvSpPr>
            <a:spLocks noChangeArrowheads="1"/>
          </p:cNvSpPr>
          <p:nvPr/>
        </p:nvSpPr>
        <p:spPr bwMode="auto">
          <a:xfrm>
            <a:off x="3779838" y="5661025"/>
            <a:ext cx="1728787" cy="358775"/>
          </a:xfrm>
          <a:prstGeom prst="rect">
            <a:avLst/>
          </a:prstGeom>
          <a:solidFill>
            <a:srgbClr val="0099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s-ES">
                <a:solidFill>
                  <a:srgbClr val="FFFF00"/>
                </a:solidFill>
              </a:rPr>
              <a:t>ISOPRENALINA</a:t>
            </a:r>
          </a:p>
        </p:txBody>
      </p:sp>
      <p:sp>
        <p:nvSpPr>
          <p:cNvPr id="44052" name="Rectangle 22"/>
          <p:cNvSpPr>
            <a:spLocks noChangeArrowheads="1"/>
          </p:cNvSpPr>
          <p:nvPr/>
        </p:nvSpPr>
        <p:spPr bwMode="auto">
          <a:xfrm>
            <a:off x="3779838" y="6237288"/>
            <a:ext cx="1728787" cy="358775"/>
          </a:xfrm>
          <a:prstGeom prst="rect">
            <a:avLst/>
          </a:prstGeom>
          <a:solidFill>
            <a:srgbClr val="CCCC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s-ES"/>
              <a:t>ALBUTEROL</a:t>
            </a:r>
          </a:p>
        </p:txBody>
      </p:sp>
      <p:sp>
        <p:nvSpPr>
          <p:cNvPr id="44053" name="Line 23"/>
          <p:cNvSpPr>
            <a:spLocks noChangeShapeType="1"/>
          </p:cNvSpPr>
          <p:nvPr/>
        </p:nvSpPr>
        <p:spPr bwMode="auto">
          <a:xfrm>
            <a:off x="3563938" y="5300663"/>
            <a:ext cx="0" cy="11525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s-ES"/>
          </a:p>
        </p:txBody>
      </p:sp>
      <p:sp>
        <p:nvSpPr>
          <p:cNvPr id="44054" name="Line 24"/>
          <p:cNvSpPr>
            <a:spLocks noChangeShapeType="1"/>
          </p:cNvSpPr>
          <p:nvPr/>
        </p:nvSpPr>
        <p:spPr bwMode="auto">
          <a:xfrm>
            <a:off x="3563938" y="5300663"/>
            <a:ext cx="2159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s-ES"/>
          </a:p>
        </p:txBody>
      </p:sp>
      <p:sp>
        <p:nvSpPr>
          <p:cNvPr id="44055" name="Line 25"/>
          <p:cNvSpPr>
            <a:spLocks noChangeShapeType="1"/>
          </p:cNvSpPr>
          <p:nvPr/>
        </p:nvSpPr>
        <p:spPr bwMode="auto">
          <a:xfrm>
            <a:off x="3563938" y="6453188"/>
            <a:ext cx="2159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s-ES"/>
          </a:p>
        </p:txBody>
      </p:sp>
      <p:sp>
        <p:nvSpPr>
          <p:cNvPr id="44056" name="Line 26"/>
          <p:cNvSpPr>
            <a:spLocks noChangeShapeType="1"/>
          </p:cNvSpPr>
          <p:nvPr/>
        </p:nvSpPr>
        <p:spPr bwMode="auto">
          <a:xfrm flipH="1">
            <a:off x="2700338" y="5876925"/>
            <a:ext cx="863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s-ES"/>
          </a:p>
        </p:txBody>
      </p:sp>
      <p:sp>
        <p:nvSpPr>
          <p:cNvPr id="44057" name="Oval 27"/>
          <p:cNvSpPr>
            <a:spLocks noChangeArrowheads="1"/>
          </p:cNvSpPr>
          <p:nvPr/>
        </p:nvSpPr>
        <p:spPr bwMode="auto">
          <a:xfrm>
            <a:off x="5580063" y="5084763"/>
            <a:ext cx="433387" cy="360362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l-GR" sz="200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α</a:t>
            </a:r>
          </a:p>
        </p:txBody>
      </p:sp>
      <p:sp>
        <p:nvSpPr>
          <p:cNvPr id="44058" name="Oval 28"/>
          <p:cNvSpPr>
            <a:spLocks noChangeArrowheads="1"/>
          </p:cNvSpPr>
          <p:nvPr/>
        </p:nvSpPr>
        <p:spPr bwMode="auto">
          <a:xfrm>
            <a:off x="5580063" y="5661025"/>
            <a:ext cx="433387" cy="360363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l-GR" b="1">
                <a:solidFill>
                  <a:srgbClr val="660066"/>
                </a:solidFill>
                <a:cs typeface="Tahoma" pitchFamily="34" charset="0"/>
              </a:rPr>
              <a:t>β</a:t>
            </a:r>
          </a:p>
        </p:txBody>
      </p:sp>
      <p:sp>
        <p:nvSpPr>
          <p:cNvPr id="44059" name="Oval 29"/>
          <p:cNvSpPr>
            <a:spLocks noChangeArrowheads="1"/>
          </p:cNvSpPr>
          <p:nvPr/>
        </p:nvSpPr>
        <p:spPr bwMode="auto">
          <a:xfrm>
            <a:off x="5580063" y="6237288"/>
            <a:ext cx="433387" cy="360362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l-GR" b="1">
                <a:solidFill>
                  <a:srgbClr val="660066"/>
                </a:solidFill>
                <a:cs typeface="Tahoma" pitchFamily="34" charset="0"/>
              </a:rPr>
              <a:t>β</a:t>
            </a:r>
            <a:r>
              <a:rPr lang="es-ES" sz="1400" b="1">
                <a:solidFill>
                  <a:srgbClr val="660066"/>
                </a:solidFill>
                <a:cs typeface="Tahoma" pitchFamily="34" charset="0"/>
              </a:rPr>
              <a:t>2</a:t>
            </a:r>
            <a:endParaRPr lang="el-GR" sz="1400" b="1">
              <a:solidFill>
                <a:srgbClr val="660066"/>
              </a:solidFill>
              <a:cs typeface="Tahom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ChangeArrowheads="1"/>
          </p:cNvSpPr>
          <p:nvPr/>
        </p:nvSpPr>
        <p:spPr bwMode="auto">
          <a:xfrm>
            <a:off x="2268538" y="908050"/>
            <a:ext cx="4826000" cy="647700"/>
          </a:xfrm>
          <a:prstGeom prst="rect">
            <a:avLst/>
          </a:prstGeom>
          <a:gradFill rotWithShape="1">
            <a:gsLst>
              <a:gs pos="0">
                <a:srgbClr val="470076"/>
              </a:gs>
              <a:gs pos="50000">
                <a:srgbClr val="9900FF"/>
              </a:gs>
              <a:gs pos="100000">
                <a:srgbClr val="470076"/>
              </a:gs>
            </a:gsLst>
            <a:lin ang="5400000" scaled="1"/>
          </a:gradFill>
          <a:ln w="38100">
            <a:solidFill>
              <a:srgbClr val="FFFF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s-ES" sz="3600" b="1">
                <a:solidFill>
                  <a:srgbClr val="FFFF00"/>
                </a:solidFill>
              </a:rPr>
              <a:t>HIPOTALAMO</a:t>
            </a:r>
          </a:p>
        </p:txBody>
      </p:sp>
      <p:sp>
        <p:nvSpPr>
          <p:cNvPr id="47107" name="Rectangle 3"/>
          <p:cNvSpPr>
            <a:spLocks noChangeArrowheads="1"/>
          </p:cNvSpPr>
          <p:nvPr/>
        </p:nvSpPr>
        <p:spPr bwMode="auto">
          <a:xfrm>
            <a:off x="4859338" y="5084763"/>
            <a:ext cx="2879725" cy="1152525"/>
          </a:xfrm>
          <a:prstGeom prst="rect">
            <a:avLst/>
          </a:prstGeom>
          <a:solidFill>
            <a:schemeClr val="bg2"/>
          </a:solidFill>
          <a:ln w="9525">
            <a:solidFill>
              <a:srgbClr val="FFFF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s-ES" sz="2000">
                <a:solidFill>
                  <a:srgbClr val="FFFF00"/>
                </a:solidFill>
              </a:rPr>
              <a:t>SIMPATICO</a:t>
            </a:r>
          </a:p>
          <a:p>
            <a:pPr algn="ctr"/>
            <a:endParaRPr lang="es-ES" sz="2000">
              <a:solidFill>
                <a:srgbClr val="FFFF00"/>
              </a:solidFill>
            </a:endParaRPr>
          </a:p>
          <a:p>
            <a:pPr algn="ctr"/>
            <a:r>
              <a:rPr lang="es-ES" sz="1600">
                <a:solidFill>
                  <a:srgbClr val="FFFF00"/>
                </a:solidFill>
              </a:rPr>
              <a:t>NÙCLEO POSTEROLATERAL</a:t>
            </a:r>
          </a:p>
        </p:txBody>
      </p:sp>
      <p:sp>
        <p:nvSpPr>
          <p:cNvPr id="47108" name="Rectangle 4"/>
          <p:cNvSpPr>
            <a:spLocks noChangeArrowheads="1"/>
          </p:cNvSpPr>
          <p:nvPr/>
        </p:nvSpPr>
        <p:spPr bwMode="auto">
          <a:xfrm>
            <a:off x="1547813" y="5013325"/>
            <a:ext cx="2520950" cy="1223963"/>
          </a:xfrm>
          <a:prstGeom prst="rect">
            <a:avLst/>
          </a:prstGeom>
          <a:solidFill>
            <a:schemeClr val="accent2"/>
          </a:solidFill>
          <a:ln w="9525">
            <a:solidFill>
              <a:srgbClr val="FFFF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s-ES" sz="1600" b="1">
              <a:solidFill>
                <a:srgbClr val="FFFF00"/>
              </a:solidFill>
            </a:endParaRPr>
          </a:p>
          <a:p>
            <a:pPr algn="ctr"/>
            <a:endParaRPr lang="es-ES" sz="1600" b="1">
              <a:solidFill>
                <a:srgbClr val="FFFF00"/>
              </a:solidFill>
            </a:endParaRPr>
          </a:p>
          <a:p>
            <a:pPr algn="ctr"/>
            <a:r>
              <a:rPr lang="es-ES" sz="1600" b="1">
                <a:solidFill>
                  <a:srgbClr val="FFFF00"/>
                </a:solidFill>
              </a:rPr>
              <a:t>PARASIMPATICO</a:t>
            </a:r>
            <a:r>
              <a:rPr lang="es-ES" b="1">
                <a:solidFill>
                  <a:srgbClr val="FFFF00"/>
                </a:solidFill>
              </a:rPr>
              <a:t>.</a:t>
            </a:r>
          </a:p>
          <a:p>
            <a:pPr algn="ctr"/>
            <a:endParaRPr lang="es-ES" b="1">
              <a:solidFill>
                <a:srgbClr val="FFFF00"/>
              </a:solidFill>
            </a:endParaRPr>
          </a:p>
          <a:p>
            <a:pPr algn="ctr"/>
            <a:r>
              <a:rPr lang="es-ES" sz="1400">
                <a:solidFill>
                  <a:srgbClr val="FAF7FF"/>
                </a:solidFill>
              </a:rPr>
              <a:t>NÙCLEOS  </a:t>
            </a:r>
          </a:p>
          <a:p>
            <a:pPr algn="ctr"/>
            <a:r>
              <a:rPr lang="es-ES" sz="1400">
                <a:solidFill>
                  <a:srgbClr val="FAF7FF"/>
                </a:solidFill>
              </a:rPr>
              <a:t>MEDIAL Y ANTERIOR</a:t>
            </a:r>
          </a:p>
          <a:p>
            <a:pPr algn="ctr"/>
            <a:endParaRPr lang="es-ES" sz="1200">
              <a:solidFill>
                <a:srgbClr val="FAF7FF"/>
              </a:solidFill>
            </a:endParaRPr>
          </a:p>
          <a:p>
            <a:pPr algn="ctr"/>
            <a:endParaRPr lang="es-ES" sz="1200">
              <a:solidFill>
                <a:schemeClr val="bg2"/>
              </a:solidFill>
            </a:endParaRPr>
          </a:p>
        </p:txBody>
      </p:sp>
      <p:pic>
        <p:nvPicPr>
          <p:cNvPr id="47109" name="Picture 5"/>
          <p:cNvPicPr>
            <a:picLocks noChangeAspect="1" noChangeArrowheads="1"/>
          </p:cNvPicPr>
          <p:nvPr/>
        </p:nvPicPr>
        <p:blipFill>
          <a:blip r:embed="rId3" cstate="print"/>
          <a:srcRect l="1270" t="20465" r="59602" b="42122"/>
          <a:stretch>
            <a:fillRect/>
          </a:stretch>
        </p:blipFill>
        <p:spPr bwMode="auto">
          <a:xfrm>
            <a:off x="2339975" y="1557338"/>
            <a:ext cx="4679950" cy="331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7110" name="Line 6"/>
          <p:cNvSpPr>
            <a:spLocks noChangeShapeType="1"/>
          </p:cNvSpPr>
          <p:nvPr/>
        </p:nvSpPr>
        <p:spPr bwMode="auto">
          <a:xfrm flipH="1" flipV="1">
            <a:off x="3924300" y="3357563"/>
            <a:ext cx="2376488" cy="1655762"/>
          </a:xfrm>
          <a:prstGeom prst="line">
            <a:avLst/>
          </a:prstGeom>
          <a:noFill/>
          <a:ln w="9525">
            <a:solidFill>
              <a:srgbClr val="FF33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s-ES"/>
          </a:p>
        </p:txBody>
      </p:sp>
      <p:sp>
        <p:nvSpPr>
          <p:cNvPr id="47111" name="Line 7"/>
          <p:cNvSpPr>
            <a:spLocks noChangeShapeType="1"/>
          </p:cNvSpPr>
          <p:nvPr/>
        </p:nvSpPr>
        <p:spPr bwMode="auto">
          <a:xfrm flipV="1">
            <a:off x="2987675" y="3213100"/>
            <a:ext cx="936625" cy="1728788"/>
          </a:xfrm>
          <a:prstGeom prst="line">
            <a:avLst/>
          </a:prstGeom>
          <a:noFill/>
          <a:ln w="9525">
            <a:solidFill>
              <a:srgbClr val="FF33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s-E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es-ES" sz="2400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endParaRPr lang="es-ES" sz="1600" dirty="0"/>
          </a:p>
        </p:txBody>
      </p:sp>
      <p:pic>
        <p:nvPicPr>
          <p:cNvPr id="4" name="Picture 2" descr="http://www.todosobremedicina.com/wp-content/uploads/2011/09/image43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7544" y="512618"/>
            <a:ext cx="8294301" cy="5724694"/>
          </a:xfrm>
          <a:prstGeom prst="rect">
            <a:avLst/>
          </a:prstGeom>
          <a:solidFill>
            <a:srgbClr val="000000">
              <a:shade val="95000"/>
            </a:srgbClr>
          </a:solidFill>
          <a:ln w="444500" cap="sq">
            <a:solidFill>
              <a:srgbClr val="000000"/>
            </a:solidFill>
            <a:miter lim="800000"/>
          </a:ln>
          <a:effectLst>
            <a:outerShdw blurRad="254000" dist="190500" dir="2700000" sy="90000" algn="bl" rotWithShape="0">
              <a:srgbClr val="000000">
                <a:alpha val="40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GT" sz="3200" dirty="0" smtClean="0"/>
              <a:t>En la vida: Lo que les venga hay que buscar CÓMO afrontarlo… Sea lo que sea!</a:t>
            </a:r>
            <a:endParaRPr lang="es-ES" sz="3200" dirty="0"/>
          </a:p>
        </p:txBody>
      </p:sp>
      <p:pic>
        <p:nvPicPr>
          <p:cNvPr id="4" name="cigueñita.wmv">
            <a:hlinkClick r:id="" action="ppaction://media"/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 cstate="print"/>
          <a:stretch>
            <a:fillRect/>
          </a:stretch>
        </p:blipFill>
        <p:spPr>
          <a:xfrm>
            <a:off x="539552" y="1556792"/>
            <a:ext cx="7992888" cy="49863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4898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GT" smtClean="0"/>
          </a:p>
        </p:txBody>
      </p:sp>
      <p:pic>
        <p:nvPicPr>
          <p:cNvPr id="9219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25838" t="13361" r="41946" b="43683"/>
          <a:stretch>
            <a:fillRect/>
          </a:stretch>
        </p:blipFill>
        <p:spPr>
          <a:xfrm>
            <a:off x="0" y="-9525"/>
            <a:ext cx="9144000" cy="6867525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s-GT" sz="6000" dirty="0" smtClean="0"/>
              <a:t>Un feliz día </a:t>
            </a:r>
            <a:r>
              <a:rPr lang="es-GT" sz="6000" dirty="0" smtClean="0">
                <a:sym typeface="Wingdings" pitchFamily="2" charset="2"/>
              </a:rPr>
              <a:t></a:t>
            </a:r>
            <a:r>
              <a:rPr lang="es-GT" sz="6000" dirty="0" smtClean="0"/>
              <a:t> </a:t>
            </a:r>
            <a:endParaRPr lang="es-ES" sz="6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GT" sz="2400" dirty="0" smtClean="0"/>
              <a:t>Anatomía del Sistema Nervioso Simpático</a:t>
            </a:r>
            <a:endParaRPr lang="es-ES" sz="2400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es-GT" sz="1600" dirty="0" smtClean="0"/>
              <a:t>Neurona </a:t>
            </a:r>
            <a:r>
              <a:rPr lang="es-GT" sz="1600" dirty="0" err="1" smtClean="0"/>
              <a:t>Preganglionar</a:t>
            </a:r>
            <a:r>
              <a:rPr lang="es-GT" sz="1600" dirty="0" smtClean="0"/>
              <a:t> y Neurona </a:t>
            </a:r>
            <a:r>
              <a:rPr lang="es-GT" sz="1600" dirty="0" err="1" smtClean="0"/>
              <a:t>Posganglionar</a:t>
            </a:r>
            <a:endParaRPr lang="es-GT" sz="1600" dirty="0" smtClean="0"/>
          </a:p>
          <a:p>
            <a:pPr algn="just"/>
            <a:r>
              <a:rPr lang="es-GT" sz="1600" dirty="0" smtClean="0"/>
              <a:t>Asta </a:t>
            </a:r>
            <a:r>
              <a:rPr lang="es-GT" sz="1600" dirty="0" err="1" smtClean="0"/>
              <a:t>Intermediolateral</a:t>
            </a:r>
            <a:endParaRPr lang="es-GT" sz="1600" dirty="0" smtClean="0"/>
          </a:p>
          <a:p>
            <a:pPr algn="just"/>
            <a:r>
              <a:rPr lang="es-GT" sz="1600" dirty="0" smtClean="0"/>
              <a:t>T1-L2</a:t>
            </a:r>
          </a:p>
          <a:p>
            <a:pPr algn="just"/>
            <a:r>
              <a:rPr lang="es-GT" sz="1600" dirty="0" smtClean="0"/>
              <a:t>Al llegar a los ganglios de la cadena simpática tiene 3 trayectos posibles…</a:t>
            </a:r>
          </a:p>
          <a:p>
            <a:pPr algn="just"/>
            <a:r>
              <a:rPr lang="es-GT" sz="1600" dirty="0" smtClean="0"/>
              <a:t>8% de las fibras que contiene un nervio esquelético son simpáticas.</a:t>
            </a:r>
          </a:p>
          <a:p>
            <a:pPr algn="just"/>
            <a:r>
              <a:rPr lang="es-GT" sz="1600" dirty="0" smtClean="0"/>
              <a:t>En la Médula Suprarrenal, las fibras </a:t>
            </a:r>
            <a:r>
              <a:rPr lang="es-GT" sz="1600" dirty="0" err="1" smtClean="0"/>
              <a:t>preganglionares</a:t>
            </a:r>
            <a:r>
              <a:rPr lang="es-GT" sz="1600" dirty="0" smtClean="0"/>
              <a:t> </a:t>
            </a:r>
            <a:r>
              <a:rPr lang="es-GT" sz="1600" u="sng" dirty="0" smtClean="0"/>
              <a:t>no hacen sinapsis</a:t>
            </a:r>
            <a:r>
              <a:rPr lang="es-GT" sz="1600" dirty="0" smtClean="0"/>
              <a:t> pasan los nervios </a:t>
            </a:r>
            <a:r>
              <a:rPr lang="es-GT" sz="1600" dirty="0" err="1" smtClean="0"/>
              <a:t>esplácnicos</a:t>
            </a:r>
            <a:r>
              <a:rPr lang="es-GT" sz="1600" dirty="0" smtClean="0"/>
              <a:t> y llegan hasta neuronas especializadas de la Médula Suprarrenal que son las que liberan Adrenalina y </a:t>
            </a:r>
            <a:r>
              <a:rPr lang="es-GT" sz="1600" dirty="0" err="1" smtClean="0"/>
              <a:t>Noradrenalina</a:t>
            </a:r>
            <a:r>
              <a:rPr lang="es-GT" sz="1600" dirty="0" smtClean="0"/>
              <a:t> en el sistema circulatorio.</a:t>
            </a:r>
            <a:endParaRPr lang="es-ES" sz="1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3"/>
          <p:cNvPicPr>
            <a:picLocks noChangeAspect="1" noChangeArrowheads="1"/>
          </p:cNvPicPr>
          <p:nvPr>
            <p:ph type="body" idx="1"/>
          </p:nvPr>
        </p:nvPicPr>
        <p:blipFill>
          <a:blip r:embed="rId3" cstate="print">
            <a:lum contrast="12000"/>
          </a:blip>
          <a:srcRect l="10861" t="12973" r="47377" b="7790"/>
          <a:stretch>
            <a:fillRect/>
          </a:stretch>
        </p:blipFill>
        <p:spPr>
          <a:xfrm>
            <a:off x="3131840" y="548681"/>
            <a:ext cx="6012161" cy="6309320"/>
          </a:xfrm>
        </p:spPr>
      </p:pic>
      <p:sp>
        <p:nvSpPr>
          <p:cNvPr id="11267" name="Rectangle 5"/>
          <p:cNvSpPr>
            <a:spLocks noChangeArrowheads="1"/>
          </p:cNvSpPr>
          <p:nvPr/>
        </p:nvSpPr>
        <p:spPr bwMode="auto">
          <a:xfrm>
            <a:off x="827088" y="260350"/>
            <a:ext cx="7562850" cy="431800"/>
          </a:xfrm>
          <a:prstGeom prst="rect">
            <a:avLst/>
          </a:prstGeom>
          <a:solidFill>
            <a:srgbClr val="92D05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s-ES" b="1"/>
              <a:t>DISTRIBUCIÒN SEGMENTARIA DE LOS NERVIOS SIMPÀTICOS</a:t>
            </a:r>
          </a:p>
        </p:txBody>
      </p:sp>
      <p:sp>
        <p:nvSpPr>
          <p:cNvPr id="11268" name="Rectangle 6"/>
          <p:cNvSpPr>
            <a:spLocks noChangeArrowheads="1"/>
          </p:cNvSpPr>
          <p:nvPr/>
        </p:nvSpPr>
        <p:spPr bwMode="auto">
          <a:xfrm>
            <a:off x="539750" y="1196975"/>
            <a:ext cx="1079500" cy="360363"/>
          </a:xfrm>
          <a:prstGeom prst="rect">
            <a:avLst/>
          </a:prstGeom>
          <a:solidFill>
            <a:srgbClr val="F6D88E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s-ES" b="1" dirty="0" smtClean="0"/>
              <a:t>T1 </a:t>
            </a:r>
            <a:r>
              <a:rPr lang="es-ES" b="1" dirty="0"/>
              <a:t>– L2</a:t>
            </a:r>
          </a:p>
        </p:txBody>
      </p:sp>
      <p:sp>
        <p:nvSpPr>
          <p:cNvPr id="11269" name="Rectangle 7"/>
          <p:cNvSpPr>
            <a:spLocks noChangeArrowheads="1"/>
          </p:cNvSpPr>
          <p:nvPr/>
        </p:nvSpPr>
        <p:spPr bwMode="auto">
          <a:xfrm>
            <a:off x="323850" y="2565400"/>
            <a:ext cx="1512888" cy="503238"/>
          </a:xfrm>
          <a:prstGeom prst="rect">
            <a:avLst/>
          </a:prstGeom>
          <a:solidFill>
            <a:srgbClr val="6600CC"/>
          </a:solidFill>
          <a:ln w="9525">
            <a:solidFill>
              <a:srgbClr val="FFFF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s-ES" sz="1200">
                <a:solidFill>
                  <a:srgbClr val="FFFF00"/>
                </a:solidFill>
              </a:rPr>
              <a:t>GANGLIOS</a:t>
            </a:r>
          </a:p>
          <a:p>
            <a:pPr algn="ctr"/>
            <a:r>
              <a:rPr lang="es-ES" sz="1200">
                <a:solidFill>
                  <a:srgbClr val="FFFF00"/>
                </a:solidFill>
              </a:rPr>
              <a:t>PARAVERTEBRALES</a:t>
            </a:r>
          </a:p>
        </p:txBody>
      </p:sp>
      <p:sp>
        <p:nvSpPr>
          <p:cNvPr id="11270" name="Rectangle 8"/>
          <p:cNvSpPr>
            <a:spLocks noChangeArrowheads="1"/>
          </p:cNvSpPr>
          <p:nvPr/>
        </p:nvSpPr>
        <p:spPr bwMode="auto">
          <a:xfrm>
            <a:off x="395288" y="3500438"/>
            <a:ext cx="1512887" cy="503237"/>
          </a:xfrm>
          <a:prstGeom prst="rect">
            <a:avLst/>
          </a:prstGeom>
          <a:solidFill>
            <a:schemeClr val="accent2"/>
          </a:solidFill>
          <a:ln w="9525">
            <a:solidFill>
              <a:srgbClr val="FFFF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s-ES" sz="1200">
                <a:solidFill>
                  <a:srgbClr val="FFFF00"/>
                </a:solidFill>
              </a:rPr>
              <a:t>GANGLIOS</a:t>
            </a:r>
          </a:p>
          <a:p>
            <a:pPr algn="ctr"/>
            <a:r>
              <a:rPr lang="es-ES" sz="1200">
                <a:solidFill>
                  <a:srgbClr val="FFFF00"/>
                </a:solidFill>
              </a:rPr>
              <a:t>PREVERTEBRALES</a:t>
            </a:r>
          </a:p>
        </p:txBody>
      </p:sp>
      <p:sp>
        <p:nvSpPr>
          <p:cNvPr id="11271" name="Text Box 9"/>
          <p:cNvSpPr txBox="1">
            <a:spLocks noChangeArrowheads="1"/>
          </p:cNvSpPr>
          <p:nvPr/>
        </p:nvSpPr>
        <p:spPr bwMode="auto">
          <a:xfrm>
            <a:off x="684213" y="1916113"/>
            <a:ext cx="865187" cy="411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s-ES" sz="700" b="1"/>
              <a:t>ZONA LATERAL </a:t>
            </a:r>
          </a:p>
          <a:p>
            <a:pPr algn="ctr"/>
            <a:r>
              <a:rPr lang="es-ES" sz="700" b="1"/>
              <a:t>COLUMNA VENTRAL</a:t>
            </a:r>
          </a:p>
        </p:txBody>
      </p:sp>
      <p:sp>
        <p:nvSpPr>
          <p:cNvPr id="11272" name="Line 10"/>
          <p:cNvSpPr>
            <a:spLocks noChangeShapeType="1"/>
          </p:cNvSpPr>
          <p:nvPr/>
        </p:nvSpPr>
        <p:spPr bwMode="auto">
          <a:xfrm>
            <a:off x="1116013" y="2349500"/>
            <a:ext cx="0" cy="215900"/>
          </a:xfrm>
          <a:prstGeom prst="line">
            <a:avLst/>
          </a:prstGeom>
          <a:noFill/>
          <a:ln w="9525">
            <a:solidFill>
              <a:srgbClr val="FF33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s-ES"/>
          </a:p>
        </p:txBody>
      </p:sp>
      <p:sp>
        <p:nvSpPr>
          <p:cNvPr id="11273" name="Line 11"/>
          <p:cNvSpPr>
            <a:spLocks noChangeShapeType="1"/>
          </p:cNvSpPr>
          <p:nvPr/>
        </p:nvSpPr>
        <p:spPr bwMode="auto">
          <a:xfrm>
            <a:off x="1116013" y="1628775"/>
            <a:ext cx="0" cy="288925"/>
          </a:xfrm>
          <a:prstGeom prst="line">
            <a:avLst/>
          </a:prstGeom>
          <a:noFill/>
          <a:ln w="9525">
            <a:solidFill>
              <a:srgbClr val="FF3300"/>
            </a:solidFill>
            <a:round/>
            <a:headEnd/>
            <a:tailEnd/>
          </a:ln>
        </p:spPr>
        <p:txBody>
          <a:bodyPr/>
          <a:lstStyle/>
          <a:p>
            <a:endParaRPr lang="es-ES"/>
          </a:p>
        </p:txBody>
      </p:sp>
      <p:sp>
        <p:nvSpPr>
          <p:cNvPr id="11274" name="Rectangle 12"/>
          <p:cNvSpPr>
            <a:spLocks noChangeArrowheads="1"/>
          </p:cNvSpPr>
          <p:nvPr/>
        </p:nvSpPr>
        <p:spPr bwMode="auto">
          <a:xfrm>
            <a:off x="3132138" y="3429000"/>
            <a:ext cx="914400" cy="215900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s-ES" sz="1400"/>
              <a:t>CELIACO</a:t>
            </a:r>
          </a:p>
        </p:txBody>
      </p:sp>
      <p:sp>
        <p:nvSpPr>
          <p:cNvPr id="11275" name="Rectangle 13"/>
          <p:cNvSpPr>
            <a:spLocks noChangeArrowheads="1"/>
          </p:cNvSpPr>
          <p:nvPr/>
        </p:nvSpPr>
        <p:spPr bwMode="auto">
          <a:xfrm>
            <a:off x="3132138" y="3933825"/>
            <a:ext cx="936625" cy="215900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s-ES" sz="1000"/>
              <a:t>HIPOGASTRIO</a:t>
            </a:r>
          </a:p>
        </p:txBody>
      </p:sp>
      <p:sp>
        <p:nvSpPr>
          <p:cNvPr id="11276" name="Line 14"/>
          <p:cNvSpPr>
            <a:spLocks noChangeShapeType="1"/>
          </p:cNvSpPr>
          <p:nvPr/>
        </p:nvSpPr>
        <p:spPr bwMode="auto">
          <a:xfrm>
            <a:off x="2916238" y="3500438"/>
            <a:ext cx="0" cy="504825"/>
          </a:xfrm>
          <a:prstGeom prst="line">
            <a:avLst/>
          </a:prstGeom>
          <a:noFill/>
          <a:ln w="9525">
            <a:solidFill>
              <a:srgbClr val="FF3300"/>
            </a:solidFill>
            <a:round/>
            <a:headEnd/>
            <a:tailEnd/>
          </a:ln>
        </p:spPr>
        <p:txBody>
          <a:bodyPr/>
          <a:lstStyle/>
          <a:p>
            <a:endParaRPr lang="es-ES"/>
          </a:p>
        </p:txBody>
      </p:sp>
      <p:sp>
        <p:nvSpPr>
          <p:cNvPr id="11277" name="Line 15"/>
          <p:cNvSpPr>
            <a:spLocks noChangeShapeType="1"/>
          </p:cNvSpPr>
          <p:nvPr/>
        </p:nvSpPr>
        <p:spPr bwMode="auto">
          <a:xfrm>
            <a:off x="2916238" y="3500438"/>
            <a:ext cx="215900" cy="0"/>
          </a:xfrm>
          <a:prstGeom prst="line">
            <a:avLst/>
          </a:prstGeom>
          <a:noFill/>
          <a:ln w="9525">
            <a:solidFill>
              <a:srgbClr val="FF33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s-ES"/>
          </a:p>
        </p:txBody>
      </p:sp>
      <p:sp>
        <p:nvSpPr>
          <p:cNvPr id="11278" name="Line 16"/>
          <p:cNvSpPr>
            <a:spLocks noChangeShapeType="1"/>
          </p:cNvSpPr>
          <p:nvPr/>
        </p:nvSpPr>
        <p:spPr bwMode="auto">
          <a:xfrm>
            <a:off x="2916238" y="4005263"/>
            <a:ext cx="215900" cy="0"/>
          </a:xfrm>
          <a:prstGeom prst="line">
            <a:avLst/>
          </a:prstGeom>
          <a:noFill/>
          <a:ln w="9525">
            <a:solidFill>
              <a:srgbClr val="FF33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s-ES"/>
          </a:p>
        </p:txBody>
      </p:sp>
      <p:sp>
        <p:nvSpPr>
          <p:cNvPr id="11279" name="Line 17"/>
          <p:cNvSpPr>
            <a:spLocks noChangeShapeType="1"/>
          </p:cNvSpPr>
          <p:nvPr/>
        </p:nvSpPr>
        <p:spPr bwMode="auto">
          <a:xfrm>
            <a:off x="1908175" y="3716338"/>
            <a:ext cx="1008063" cy="0"/>
          </a:xfrm>
          <a:prstGeom prst="line">
            <a:avLst/>
          </a:prstGeom>
          <a:noFill/>
          <a:ln w="9525">
            <a:solidFill>
              <a:srgbClr val="FF3300"/>
            </a:solidFill>
            <a:round/>
            <a:headEnd/>
            <a:tailEnd/>
          </a:ln>
        </p:spPr>
        <p:txBody>
          <a:bodyPr/>
          <a:lstStyle/>
          <a:p>
            <a:endParaRPr lang="es-ES"/>
          </a:p>
        </p:txBody>
      </p:sp>
      <p:sp>
        <p:nvSpPr>
          <p:cNvPr id="11280" name="Line 18"/>
          <p:cNvSpPr>
            <a:spLocks noChangeShapeType="1"/>
          </p:cNvSpPr>
          <p:nvPr/>
        </p:nvSpPr>
        <p:spPr bwMode="auto">
          <a:xfrm>
            <a:off x="1116013" y="3141663"/>
            <a:ext cx="0" cy="287337"/>
          </a:xfrm>
          <a:prstGeom prst="line">
            <a:avLst/>
          </a:prstGeom>
          <a:noFill/>
          <a:ln w="9525">
            <a:solidFill>
              <a:srgbClr val="FF33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s-ES"/>
          </a:p>
        </p:txBody>
      </p:sp>
      <p:sp>
        <p:nvSpPr>
          <p:cNvPr id="11281" name="Text Box 19"/>
          <p:cNvSpPr txBox="1">
            <a:spLocks noChangeArrowheads="1"/>
          </p:cNvSpPr>
          <p:nvPr/>
        </p:nvSpPr>
        <p:spPr bwMode="auto">
          <a:xfrm>
            <a:off x="1979613" y="3789363"/>
            <a:ext cx="8636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s-ES" sz="800"/>
              <a:t>COMUNICAN</a:t>
            </a:r>
          </a:p>
          <a:p>
            <a:pPr algn="ctr"/>
            <a:r>
              <a:rPr lang="es-ES" sz="800"/>
              <a:t>TRONCO BLANCO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14"/>
          <p:cNvPicPr>
            <a:picLocks noChangeAspect="1" noChangeArrowheads="1"/>
          </p:cNvPicPr>
          <p:nvPr/>
        </p:nvPicPr>
        <p:blipFill>
          <a:blip r:embed="rId3" cstate="print"/>
          <a:srcRect l="15417" r="9860"/>
          <a:stretch>
            <a:fillRect/>
          </a:stretch>
        </p:blipFill>
        <p:spPr bwMode="auto">
          <a:xfrm>
            <a:off x="827088" y="620713"/>
            <a:ext cx="7200900" cy="5256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315" name="Rectangle 3"/>
          <p:cNvSpPr>
            <a:spLocks noChangeArrowheads="1"/>
          </p:cNvSpPr>
          <p:nvPr/>
        </p:nvSpPr>
        <p:spPr bwMode="auto">
          <a:xfrm>
            <a:off x="6227763" y="1484313"/>
            <a:ext cx="792162" cy="360362"/>
          </a:xfrm>
          <a:prstGeom prst="rect">
            <a:avLst/>
          </a:prstGeom>
          <a:noFill/>
          <a:ln w="9525">
            <a:solidFill>
              <a:schemeClr val="bg2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s-GT"/>
          </a:p>
        </p:txBody>
      </p:sp>
      <p:sp>
        <p:nvSpPr>
          <p:cNvPr id="13316" name="Rectangle 4"/>
          <p:cNvSpPr>
            <a:spLocks noChangeArrowheads="1"/>
          </p:cNvSpPr>
          <p:nvPr/>
        </p:nvSpPr>
        <p:spPr bwMode="auto">
          <a:xfrm>
            <a:off x="6227763" y="2420938"/>
            <a:ext cx="792162" cy="287337"/>
          </a:xfrm>
          <a:prstGeom prst="rect">
            <a:avLst/>
          </a:prstGeom>
          <a:noFill/>
          <a:ln w="9525">
            <a:solidFill>
              <a:srgbClr val="FF33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s-GT"/>
          </a:p>
        </p:txBody>
      </p:sp>
      <p:sp>
        <p:nvSpPr>
          <p:cNvPr id="13317" name="Rectangle 5"/>
          <p:cNvSpPr>
            <a:spLocks noChangeArrowheads="1"/>
          </p:cNvSpPr>
          <p:nvPr/>
        </p:nvSpPr>
        <p:spPr bwMode="auto">
          <a:xfrm>
            <a:off x="6227763" y="3860800"/>
            <a:ext cx="792162" cy="287338"/>
          </a:xfrm>
          <a:prstGeom prst="rect">
            <a:avLst/>
          </a:prstGeom>
          <a:noFill/>
          <a:ln w="9525">
            <a:solidFill>
              <a:srgbClr val="FF33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s-GT"/>
          </a:p>
        </p:txBody>
      </p:sp>
      <p:sp>
        <p:nvSpPr>
          <p:cNvPr id="13318" name="Rectangle 6"/>
          <p:cNvSpPr>
            <a:spLocks noChangeArrowheads="1"/>
          </p:cNvSpPr>
          <p:nvPr/>
        </p:nvSpPr>
        <p:spPr bwMode="auto">
          <a:xfrm>
            <a:off x="6227763" y="5084763"/>
            <a:ext cx="792162" cy="288925"/>
          </a:xfrm>
          <a:prstGeom prst="rect">
            <a:avLst/>
          </a:prstGeom>
          <a:noFill/>
          <a:ln w="9525">
            <a:solidFill>
              <a:schemeClr val="bg2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s-GT"/>
          </a:p>
        </p:txBody>
      </p:sp>
      <p:sp>
        <p:nvSpPr>
          <p:cNvPr id="13319" name="Text Box 7"/>
          <p:cNvSpPr txBox="1">
            <a:spLocks noChangeArrowheads="1"/>
          </p:cNvSpPr>
          <p:nvPr/>
        </p:nvSpPr>
        <p:spPr bwMode="auto">
          <a:xfrm>
            <a:off x="6156325" y="5805488"/>
            <a:ext cx="2663825" cy="649287"/>
          </a:xfrm>
          <a:prstGeom prst="rect">
            <a:avLst/>
          </a:prstGeom>
          <a:solidFill>
            <a:srgbClr val="FFCCFF"/>
          </a:solidFill>
          <a:ln w="9525">
            <a:solidFill>
              <a:schemeClr val="tx2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s-ES" sz="1200">
                <a:solidFill>
                  <a:schemeClr val="tx2"/>
                </a:solidFill>
              </a:rPr>
              <a:t>“EXCEPTO LAS GLANDULAS SUDORÌPARAS, MÙSCULOS PILOERECTORES”</a:t>
            </a:r>
          </a:p>
        </p:txBody>
      </p:sp>
      <p:sp>
        <p:nvSpPr>
          <p:cNvPr id="13320" name="Oval 9"/>
          <p:cNvSpPr>
            <a:spLocks noChangeArrowheads="1"/>
          </p:cNvSpPr>
          <p:nvPr/>
        </p:nvSpPr>
        <p:spPr bwMode="auto">
          <a:xfrm>
            <a:off x="3779838" y="5805488"/>
            <a:ext cx="504825" cy="503237"/>
          </a:xfrm>
          <a:prstGeom prst="ellipse">
            <a:avLst/>
          </a:prstGeom>
          <a:solidFill>
            <a:srgbClr val="FFFFCC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s-ES" sz="1000"/>
              <a:t>ACh</a:t>
            </a:r>
          </a:p>
        </p:txBody>
      </p:sp>
      <p:sp>
        <p:nvSpPr>
          <p:cNvPr id="13321" name="Oval 12"/>
          <p:cNvSpPr>
            <a:spLocks noChangeArrowheads="1"/>
          </p:cNvSpPr>
          <p:nvPr/>
        </p:nvSpPr>
        <p:spPr bwMode="auto">
          <a:xfrm>
            <a:off x="5435600" y="5805488"/>
            <a:ext cx="504825" cy="503237"/>
          </a:xfrm>
          <a:prstGeom prst="ellipse">
            <a:avLst/>
          </a:prstGeom>
          <a:solidFill>
            <a:srgbClr val="FFCC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s-ES" sz="1000"/>
              <a:t>ACh</a:t>
            </a:r>
          </a:p>
        </p:txBody>
      </p:sp>
      <p:sp>
        <p:nvSpPr>
          <p:cNvPr id="13322" name="Line 15"/>
          <p:cNvSpPr>
            <a:spLocks noChangeShapeType="1"/>
          </p:cNvSpPr>
          <p:nvPr/>
        </p:nvSpPr>
        <p:spPr bwMode="auto">
          <a:xfrm>
            <a:off x="2700338" y="6092825"/>
            <a:ext cx="1150937" cy="0"/>
          </a:xfrm>
          <a:prstGeom prst="line">
            <a:avLst/>
          </a:prstGeom>
          <a:noFill/>
          <a:ln w="9525">
            <a:solidFill>
              <a:srgbClr val="FF6600"/>
            </a:solidFill>
            <a:round/>
            <a:headEnd type="diamond" w="med" len="med"/>
            <a:tailEnd type="diamond" w="med" len="med"/>
          </a:ln>
        </p:spPr>
        <p:txBody>
          <a:bodyPr/>
          <a:lstStyle/>
          <a:p>
            <a:endParaRPr lang="es-ES"/>
          </a:p>
        </p:txBody>
      </p:sp>
      <p:sp>
        <p:nvSpPr>
          <p:cNvPr id="13323" name="Line 16"/>
          <p:cNvSpPr>
            <a:spLocks noChangeShapeType="1"/>
          </p:cNvSpPr>
          <p:nvPr/>
        </p:nvSpPr>
        <p:spPr bwMode="auto">
          <a:xfrm>
            <a:off x="4284663" y="6092825"/>
            <a:ext cx="1150937" cy="0"/>
          </a:xfrm>
          <a:prstGeom prst="line">
            <a:avLst/>
          </a:prstGeom>
          <a:noFill/>
          <a:ln w="9525">
            <a:solidFill>
              <a:srgbClr val="FF6600"/>
            </a:solidFill>
            <a:round/>
            <a:headEnd type="diamond" w="med" len="med"/>
            <a:tailEnd type="diamond" w="med" len="med"/>
          </a:ln>
        </p:spPr>
        <p:txBody>
          <a:bodyPr/>
          <a:lstStyle/>
          <a:p>
            <a:endParaRPr lang="es-ES"/>
          </a:p>
        </p:txBody>
      </p:sp>
      <p:sp>
        <p:nvSpPr>
          <p:cNvPr id="13324" name="Text Box 17"/>
          <p:cNvSpPr txBox="1">
            <a:spLocks noChangeArrowheads="1"/>
          </p:cNvSpPr>
          <p:nvPr/>
        </p:nvSpPr>
        <p:spPr bwMode="auto">
          <a:xfrm>
            <a:off x="2771775" y="6237288"/>
            <a:ext cx="1008063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s-ES" sz="900">
                <a:solidFill>
                  <a:srgbClr val="FF3300"/>
                </a:solidFill>
              </a:rPr>
              <a:t>PRESINAPTICO</a:t>
            </a:r>
          </a:p>
        </p:txBody>
      </p:sp>
      <p:sp>
        <p:nvSpPr>
          <p:cNvPr id="13325" name="Text Box 18"/>
          <p:cNvSpPr txBox="1">
            <a:spLocks noChangeArrowheads="1"/>
          </p:cNvSpPr>
          <p:nvPr/>
        </p:nvSpPr>
        <p:spPr bwMode="auto">
          <a:xfrm>
            <a:off x="4356100" y="4868863"/>
            <a:ext cx="1008063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s-ES" sz="900">
                <a:solidFill>
                  <a:schemeClr val="accent2"/>
                </a:solidFill>
              </a:rPr>
              <a:t>PRESINAPTICO</a:t>
            </a:r>
          </a:p>
        </p:txBody>
      </p:sp>
      <p:sp>
        <p:nvSpPr>
          <p:cNvPr id="13326" name="Text Box 19"/>
          <p:cNvSpPr txBox="1">
            <a:spLocks noChangeArrowheads="1"/>
          </p:cNvSpPr>
          <p:nvPr/>
        </p:nvSpPr>
        <p:spPr bwMode="auto">
          <a:xfrm>
            <a:off x="3348038" y="3716338"/>
            <a:ext cx="1008062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s-ES" sz="900">
                <a:solidFill>
                  <a:srgbClr val="FF3300"/>
                </a:solidFill>
              </a:rPr>
              <a:t>PRESINAPTICO</a:t>
            </a:r>
          </a:p>
        </p:txBody>
      </p:sp>
      <p:sp>
        <p:nvSpPr>
          <p:cNvPr id="13327" name="Text Box 20"/>
          <p:cNvSpPr txBox="1">
            <a:spLocks noChangeArrowheads="1"/>
          </p:cNvSpPr>
          <p:nvPr/>
        </p:nvSpPr>
        <p:spPr bwMode="auto">
          <a:xfrm>
            <a:off x="3348038" y="2924175"/>
            <a:ext cx="1008062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s-ES" sz="900">
                <a:solidFill>
                  <a:srgbClr val="FF3300"/>
                </a:solidFill>
              </a:rPr>
              <a:t>PRESINAPTICO</a:t>
            </a:r>
          </a:p>
        </p:txBody>
      </p:sp>
      <p:sp>
        <p:nvSpPr>
          <p:cNvPr id="13328" name="Text Box 21"/>
          <p:cNvSpPr txBox="1">
            <a:spLocks noChangeArrowheads="1"/>
          </p:cNvSpPr>
          <p:nvPr/>
        </p:nvSpPr>
        <p:spPr bwMode="auto">
          <a:xfrm>
            <a:off x="2843213" y="2205038"/>
            <a:ext cx="936625" cy="214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s-ES" sz="800">
                <a:solidFill>
                  <a:srgbClr val="FF3300"/>
                </a:solidFill>
              </a:rPr>
              <a:t>PRESINAPTICO</a:t>
            </a:r>
          </a:p>
        </p:txBody>
      </p:sp>
      <p:sp>
        <p:nvSpPr>
          <p:cNvPr id="13329" name="Text Box 22"/>
          <p:cNvSpPr txBox="1">
            <a:spLocks noChangeArrowheads="1"/>
          </p:cNvSpPr>
          <p:nvPr/>
        </p:nvSpPr>
        <p:spPr bwMode="auto">
          <a:xfrm>
            <a:off x="3851275" y="1412875"/>
            <a:ext cx="1008063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s-ES" sz="900">
                <a:solidFill>
                  <a:schemeClr val="accent2"/>
                </a:solidFill>
              </a:rPr>
              <a:t>PRESINAPTICO</a:t>
            </a:r>
          </a:p>
        </p:txBody>
      </p:sp>
      <p:sp>
        <p:nvSpPr>
          <p:cNvPr id="13330" name="Text Box 23"/>
          <p:cNvSpPr txBox="1">
            <a:spLocks noChangeArrowheads="1"/>
          </p:cNvSpPr>
          <p:nvPr/>
        </p:nvSpPr>
        <p:spPr bwMode="auto">
          <a:xfrm>
            <a:off x="5219700" y="6453188"/>
            <a:ext cx="863600" cy="207962"/>
          </a:xfrm>
          <a:prstGeom prst="rect">
            <a:avLst/>
          </a:prstGeom>
          <a:solidFill>
            <a:schemeClr val="folHlink"/>
          </a:solidFill>
          <a:ln w="9525">
            <a:solidFill>
              <a:srgbClr val="FF33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s-ES" sz="700" b="1">
                <a:solidFill>
                  <a:schemeClr val="accent2"/>
                </a:solidFill>
              </a:rPr>
              <a:t>POSINAPTICO</a:t>
            </a:r>
          </a:p>
        </p:txBody>
      </p:sp>
      <p:sp>
        <p:nvSpPr>
          <p:cNvPr id="13331" name="Text Box 24"/>
          <p:cNvSpPr txBox="1">
            <a:spLocks noChangeArrowheads="1"/>
          </p:cNvSpPr>
          <p:nvPr/>
        </p:nvSpPr>
        <p:spPr bwMode="auto">
          <a:xfrm>
            <a:off x="6516688" y="4724400"/>
            <a:ext cx="863600" cy="207963"/>
          </a:xfrm>
          <a:prstGeom prst="rect">
            <a:avLst/>
          </a:prstGeom>
          <a:solidFill>
            <a:schemeClr val="folHlink"/>
          </a:solidFill>
          <a:ln w="9525">
            <a:solidFill>
              <a:srgbClr val="FF33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s-ES" sz="700" b="1">
                <a:solidFill>
                  <a:schemeClr val="accent2"/>
                </a:solidFill>
              </a:rPr>
              <a:t>POSINAPTICO</a:t>
            </a:r>
          </a:p>
        </p:txBody>
      </p:sp>
      <p:sp>
        <p:nvSpPr>
          <p:cNvPr id="13332" name="Text Box 25"/>
          <p:cNvSpPr txBox="1">
            <a:spLocks noChangeArrowheads="1"/>
          </p:cNvSpPr>
          <p:nvPr/>
        </p:nvSpPr>
        <p:spPr bwMode="auto">
          <a:xfrm>
            <a:off x="6227763" y="3573463"/>
            <a:ext cx="863600" cy="207962"/>
          </a:xfrm>
          <a:prstGeom prst="rect">
            <a:avLst/>
          </a:prstGeom>
          <a:solidFill>
            <a:schemeClr val="folHlink"/>
          </a:solidFill>
          <a:ln w="9525">
            <a:solidFill>
              <a:srgbClr val="FF33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s-ES" sz="700" b="1">
                <a:solidFill>
                  <a:schemeClr val="accent2"/>
                </a:solidFill>
              </a:rPr>
              <a:t>POSINAPTICO</a:t>
            </a:r>
          </a:p>
        </p:txBody>
      </p:sp>
      <p:sp>
        <p:nvSpPr>
          <p:cNvPr id="13333" name="Text Box 26"/>
          <p:cNvSpPr txBox="1">
            <a:spLocks noChangeArrowheads="1"/>
          </p:cNvSpPr>
          <p:nvPr/>
        </p:nvSpPr>
        <p:spPr bwMode="auto">
          <a:xfrm>
            <a:off x="6156325" y="2133600"/>
            <a:ext cx="863600" cy="207963"/>
          </a:xfrm>
          <a:prstGeom prst="rect">
            <a:avLst/>
          </a:prstGeom>
          <a:solidFill>
            <a:schemeClr val="folHlink"/>
          </a:solidFill>
          <a:ln w="9525">
            <a:solidFill>
              <a:srgbClr val="FF33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s-ES" sz="700" b="1">
                <a:solidFill>
                  <a:schemeClr val="accent2"/>
                </a:solidFill>
              </a:rPr>
              <a:t>POSINAPTICO</a:t>
            </a:r>
          </a:p>
        </p:txBody>
      </p:sp>
      <p:sp>
        <p:nvSpPr>
          <p:cNvPr id="13334" name="Text Box 27"/>
          <p:cNvSpPr txBox="1">
            <a:spLocks noChangeArrowheads="1"/>
          </p:cNvSpPr>
          <p:nvPr/>
        </p:nvSpPr>
        <p:spPr bwMode="auto">
          <a:xfrm>
            <a:off x="6156325" y="1196975"/>
            <a:ext cx="863600" cy="207963"/>
          </a:xfrm>
          <a:prstGeom prst="rect">
            <a:avLst/>
          </a:prstGeom>
          <a:solidFill>
            <a:schemeClr val="folHlink"/>
          </a:solidFill>
          <a:ln w="9525">
            <a:solidFill>
              <a:srgbClr val="FF33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s-ES" sz="700" b="1">
                <a:solidFill>
                  <a:schemeClr val="accent2"/>
                </a:solidFill>
              </a:rPr>
              <a:t>POSINAPTICO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5"/>
          <p:cNvPicPr>
            <a:picLocks noChangeAspect="1" noChangeArrowheads="1"/>
          </p:cNvPicPr>
          <p:nvPr/>
        </p:nvPicPr>
        <p:blipFill>
          <a:blip r:embed="rId3" cstate="print"/>
          <a:srcRect l="1465" t="24609" r="43164" b="21289"/>
          <a:stretch>
            <a:fillRect/>
          </a:stretch>
        </p:blipFill>
        <p:spPr bwMode="auto">
          <a:xfrm>
            <a:off x="684213" y="981075"/>
            <a:ext cx="7777162" cy="5489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39" name="Rectangle 6"/>
          <p:cNvSpPr>
            <a:spLocks noChangeArrowheads="1"/>
          </p:cNvSpPr>
          <p:nvPr/>
        </p:nvSpPr>
        <p:spPr bwMode="auto">
          <a:xfrm>
            <a:off x="2627313" y="1412875"/>
            <a:ext cx="1152525" cy="360363"/>
          </a:xfrm>
          <a:prstGeom prst="rect">
            <a:avLst/>
          </a:prstGeom>
          <a:solidFill>
            <a:srgbClr val="E4F3F4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s-ES" sz="900" b="1"/>
              <a:t>NEURONA</a:t>
            </a:r>
          </a:p>
          <a:p>
            <a:pPr algn="ctr"/>
            <a:r>
              <a:rPr lang="es-ES" sz="900" b="1"/>
              <a:t>POSGANGLIONAR</a:t>
            </a:r>
          </a:p>
        </p:txBody>
      </p:sp>
      <p:sp>
        <p:nvSpPr>
          <p:cNvPr id="14340" name="Rectangle 7"/>
          <p:cNvSpPr>
            <a:spLocks noChangeArrowheads="1"/>
          </p:cNvSpPr>
          <p:nvPr/>
        </p:nvSpPr>
        <p:spPr bwMode="auto">
          <a:xfrm>
            <a:off x="3419475" y="1844675"/>
            <a:ext cx="1223963" cy="288925"/>
          </a:xfrm>
          <a:prstGeom prst="rect">
            <a:avLst/>
          </a:prstGeom>
          <a:solidFill>
            <a:srgbClr val="E4F3F4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s-ES" sz="1000" b="1"/>
              <a:t>VARICOSIDADES</a:t>
            </a:r>
          </a:p>
        </p:txBody>
      </p:sp>
      <p:sp>
        <p:nvSpPr>
          <p:cNvPr id="14341" name="Rectangle 8"/>
          <p:cNvSpPr>
            <a:spLocks noChangeArrowheads="1"/>
          </p:cNvSpPr>
          <p:nvPr/>
        </p:nvSpPr>
        <p:spPr bwMode="auto">
          <a:xfrm>
            <a:off x="827088" y="2060575"/>
            <a:ext cx="987425" cy="482600"/>
          </a:xfrm>
          <a:prstGeom prst="rect">
            <a:avLst/>
          </a:prstGeom>
          <a:solidFill>
            <a:srgbClr val="E4F3F4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s-ES" sz="1200" b="1"/>
              <a:t>ORGANO </a:t>
            </a:r>
          </a:p>
          <a:p>
            <a:pPr algn="ctr"/>
            <a:r>
              <a:rPr lang="es-ES" sz="1200" b="1"/>
              <a:t>EFECTOR</a:t>
            </a:r>
          </a:p>
        </p:txBody>
      </p:sp>
      <p:sp>
        <p:nvSpPr>
          <p:cNvPr id="14342" name="Rectangle 9"/>
          <p:cNvSpPr>
            <a:spLocks noChangeArrowheads="1"/>
          </p:cNvSpPr>
          <p:nvPr/>
        </p:nvSpPr>
        <p:spPr bwMode="auto">
          <a:xfrm>
            <a:off x="684213" y="3500438"/>
            <a:ext cx="914400" cy="360362"/>
          </a:xfrm>
          <a:prstGeom prst="rect">
            <a:avLst/>
          </a:prstGeom>
          <a:solidFill>
            <a:srgbClr val="E4F3F4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s-GT"/>
          </a:p>
        </p:txBody>
      </p:sp>
      <p:sp>
        <p:nvSpPr>
          <p:cNvPr id="14343" name="Rectangle 10"/>
          <p:cNvSpPr>
            <a:spLocks noChangeArrowheads="1"/>
          </p:cNvSpPr>
          <p:nvPr/>
        </p:nvSpPr>
        <p:spPr bwMode="auto">
          <a:xfrm>
            <a:off x="2268538" y="5300663"/>
            <a:ext cx="863600" cy="720725"/>
          </a:xfrm>
          <a:prstGeom prst="rect">
            <a:avLst/>
          </a:prstGeom>
          <a:solidFill>
            <a:srgbClr val="E4F3F4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s-ES" sz="1000">
                <a:solidFill>
                  <a:srgbClr val="FF3300"/>
                </a:solidFill>
              </a:rPr>
              <a:t>CANAL DE</a:t>
            </a:r>
          </a:p>
          <a:p>
            <a:pPr algn="ctr"/>
            <a:r>
              <a:rPr lang="es-ES" sz="1000" b="1">
                <a:solidFill>
                  <a:srgbClr val="FF3300"/>
                </a:solidFill>
              </a:rPr>
              <a:t>NA+</a:t>
            </a:r>
            <a:r>
              <a:rPr lang="es-ES" sz="1000">
                <a:solidFill>
                  <a:srgbClr val="FF3300"/>
                </a:solidFill>
              </a:rPr>
              <a:t> </a:t>
            </a:r>
          </a:p>
          <a:p>
            <a:pPr algn="ctr"/>
            <a:r>
              <a:rPr lang="es-ES" sz="1000">
                <a:solidFill>
                  <a:srgbClr val="FF3300"/>
                </a:solidFill>
              </a:rPr>
              <a:t>ACTIVADO</a:t>
            </a:r>
          </a:p>
          <a:p>
            <a:pPr algn="ctr"/>
            <a:r>
              <a:rPr lang="es-ES" sz="1000">
                <a:solidFill>
                  <a:srgbClr val="FF3300"/>
                </a:solidFill>
              </a:rPr>
              <a:t>POR VOLTAJE</a:t>
            </a:r>
          </a:p>
        </p:txBody>
      </p:sp>
      <p:sp>
        <p:nvSpPr>
          <p:cNvPr id="14344" name="Rectangle 11"/>
          <p:cNvSpPr>
            <a:spLocks noChangeArrowheads="1"/>
          </p:cNvSpPr>
          <p:nvPr/>
        </p:nvSpPr>
        <p:spPr bwMode="auto">
          <a:xfrm>
            <a:off x="3203575" y="5300663"/>
            <a:ext cx="769938" cy="865187"/>
          </a:xfrm>
          <a:prstGeom prst="rect">
            <a:avLst/>
          </a:prstGeom>
          <a:solidFill>
            <a:srgbClr val="E4F3F4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s-ES" sz="1000">
                <a:solidFill>
                  <a:schemeClr val="accent2"/>
                </a:solidFill>
              </a:rPr>
              <a:t>CANAL DE</a:t>
            </a:r>
          </a:p>
          <a:p>
            <a:pPr algn="ctr"/>
            <a:r>
              <a:rPr lang="es-ES" sz="1000" b="1">
                <a:solidFill>
                  <a:schemeClr val="accent2"/>
                </a:solidFill>
              </a:rPr>
              <a:t>K+</a:t>
            </a:r>
            <a:r>
              <a:rPr lang="es-ES" sz="1000">
                <a:solidFill>
                  <a:schemeClr val="accent2"/>
                </a:solidFill>
              </a:rPr>
              <a:t> </a:t>
            </a:r>
          </a:p>
          <a:p>
            <a:pPr algn="ctr"/>
            <a:r>
              <a:rPr lang="es-ES" sz="1000">
                <a:solidFill>
                  <a:schemeClr val="accent2"/>
                </a:solidFill>
              </a:rPr>
              <a:t>ACTIVADO</a:t>
            </a:r>
          </a:p>
          <a:p>
            <a:pPr algn="ctr"/>
            <a:r>
              <a:rPr lang="es-ES" sz="1000">
                <a:solidFill>
                  <a:schemeClr val="accent2"/>
                </a:solidFill>
              </a:rPr>
              <a:t>POR</a:t>
            </a:r>
          </a:p>
          <a:p>
            <a:pPr algn="ctr"/>
            <a:r>
              <a:rPr lang="es-ES" sz="1000">
                <a:solidFill>
                  <a:schemeClr val="accent2"/>
                </a:solidFill>
              </a:rPr>
              <a:t>VOLTAJE</a:t>
            </a:r>
          </a:p>
        </p:txBody>
      </p:sp>
      <p:sp>
        <p:nvSpPr>
          <p:cNvPr id="14345" name="Rectangle 12"/>
          <p:cNvSpPr>
            <a:spLocks noChangeArrowheads="1"/>
          </p:cNvSpPr>
          <p:nvPr/>
        </p:nvSpPr>
        <p:spPr bwMode="auto">
          <a:xfrm>
            <a:off x="4787900" y="2852738"/>
            <a:ext cx="1223963" cy="288925"/>
          </a:xfrm>
          <a:prstGeom prst="rect">
            <a:avLst/>
          </a:prstGeom>
          <a:solidFill>
            <a:srgbClr val="E4F3F4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s-ES" sz="800" b="1"/>
              <a:t>VARICOSIDADES</a:t>
            </a:r>
          </a:p>
        </p:txBody>
      </p:sp>
      <p:sp>
        <p:nvSpPr>
          <p:cNvPr id="14346" name="Rectangle 13"/>
          <p:cNvSpPr>
            <a:spLocks noChangeArrowheads="1"/>
          </p:cNvSpPr>
          <p:nvPr/>
        </p:nvSpPr>
        <p:spPr bwMode="auto">
          <a:xfrm>
            <a:off x="6084888" y="2781300"/>
            <a:ext cx="792162" cy="503238"/>
          </a:xfrm>
          <a:prstGeom prst="rect">
            <a:avLst/>
          </a:prstGeom>
          <a:solidFill>
            <a:srgbClr val="E4F3F4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s-ES" sz="900" b="1"/>
              <a:t>VESCICULA</a:t>
            </a:r>
          </a:p>
          <a:p>
            <a:pPr algn="ctr"/>
            <a:r>
              <a:rPr lang="es-ES" sz="900" b="1"/>
              <a:t>SINAPTICA</a:t>
            </a:r>
          </a:p>
        </p:txBody>
      </p:sp>
      <p:sp>
        <p:nvSpPr>
          <p:cNvPr id="14347" name="Rectangle 14"/>
          <p:cNvSpPr>
            <a:spLocks noChangeArrowheads="1"/>
          </p:cNvSpPr>
          <p:nvPr/>
        </p:nvSpPr>
        <p:spPr bwMode="auto">
          <a:xfrm>
            <a:off x="3995738" y="5805488"/>
            <a:ext cx="1152525" cy="865187"/>
          </a:xfrm>
          <a:prstGeom prst="rect">
            <a:avLst/>
          </a:prstGeom>
          <a:solidFill>
            <a:srgbClr val="E4F3F4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s-ES" sz="1000">
                <a:solidFill>
                  <a:schemeClr val="hlink"/>
                </a:solidFill>
              </a:rPr>
              <a:t>CANAL DE</a:t>
            </a:r>
          </a:p>
          <a:p>
            <a:pPr algn="ctr"/>
            <a:r>
              <a:rPr lang="es-ES" sz="1000" b="1">
                <a:solidFill>
                  <a:schemeClr val="hlink"/>
                </a:solidFill>
              </a:rPr>
              <a:t>Ca+</a:t>
            </a:r>
            <a:r>
              <a:rPr lang="es-ES" sz="1000">
                <a:solidFill>
                  <a:schemeClr val="hlink"/>
                </a:solidFill>
              </a:rPr>
              <a:t> </a:t>
            </a:r>
          </a:p>
          <a:p>
            <a:pPr algn="ctr"/>
            <a:r>
              <a:rPr lang="es-ES" sz="1000">
                <a:solidFill>
                  <a:schemeClr val="hlink"/>
                </a:solidFill>
              </a:rPr>
              <a:t>ACTIVADO</a:t>
            </a:r>
          </a:p>
          <a:p>
            <a:pPr algn="ctr"/>
            <a:r>
              <a:rPr lang="es-ES" sz="1000">
                <a:solidFill>
                  <a:schemeClr val="hlink"/>
                </a:solidFill>
              </a:rPr>
              <a:t>POR VOLTAJE</a:t>
            </a:r>
          </a:p>
        </p:txBody>
      </p:sp>
      <p:sp>
        <p:nvSpPr>
          <p:cNvPr id="14348" name="Rectangle 15"/>
          <p:cNvSpPr>
            <a:spLocks noChangeArrowheads="1"/>
          </p:cNvSpPr>
          <p:nvPr/>
        </p:nvSpPr>
        <p:spPr bwMode="auto">
          <a:xfrm>
            <a:off x="6804025" y="3284538"/>
            <a:ext cx="1368425" cy="504825"/>
          </a:xfrm>
          <a:prstGeom prst="rect">
            <a:avLst/>
          </a:prstGeom>
          <a:solidFill>
            <a:srgbClr val="E4F3F4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s-ES" sz="900"/>
              <a:t>NEUROTRANSMISOR</a:t>
            </a:r>
          </a:p>
        </p:txBody>
      </p:sp>
      <p:sp>
        <p:nvSpPr>
          <p:cNvPr id="14349" name="Rectangle 16"/>
          <p:cNvSpPr>
            <a:spLocks noChangeArrowheads="1"/>
          </p:cNvSpPr>
          <p:nvPr/>
        </p:nvSpPr>
        <p:spPr bwMode="auto">
          <a:xfrm>
            <a:off x="1835150" y="404813"/>
            <a:ext cx="5689600" cy="431800"/>
          </a:xfrm>
          <a:prstGeom prst="rect">
            <a:avLst/>
          </a:prstGeom>
          <a:solidFill>
            <a:srgbClr val="C19AD2"/>
          </a:solidFill>
          <a:ln w="9525">
            <a:solidFill>
              <a:schemeClr val="tx2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s-ES" sz="2400" b="1">
                <a:solidFill>
                  <a:srgbClr val="FFFF00"/>
                </a:solidFill>
              </a:rPr>
              <a:t>TERMINACIÒN POSGANGLIONAR</a:t>
            </a:r>
          </a:p>
        </p:txBody>
      </p:sp>
      <p:pic>
        <p:nvPicPr>
          <p:cNvPr id="14350" name="Picture 17"/>
          <p:cNvPicPr>
            <a:picLocks noChangeAspect="1" noChangeArrowheads="1"/>
          </p:cNvPicPr>
          <p:nvPr/>
        </p:nvPicPr>
        <p:blipFill>
          <a:blip r:embed="rId4" cstate="print"/>
          <a:srcRect l="35237" t="60829" r="38184" b="19489"/>
          <a:stretch>
            <a:fillRect/>
          </a:stretch>
        </p:blipFill>
        <p:spPr bwMode="auto">
          <a:xfrm>
            <a:off x="5148263" y="1196975"/>
            <a:ext cx="2592387" cy="1439863"/>
          </a:xfrm>
          <a:prstGeom prst="rect">
            <a:avLst/>
          </a:prstGeom>
          <a:noFill/>
          <a:ln w="9525">
            <a:solidFill>
              <a:schemeClr val="tx2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ódulo">
  <a:themeElements>
    <a:clrScheme name="Montaña">
      <a:dk1>
        <a:srgbClr val="000000"/>
      </a:dk1>
      <a:lt1>
        <a:srgbClr val="FFFFFF"/>
      </a:lt1>
      <a:dk2>
        <a:srgbClr val="0536B3"/>
      </a:dk2>
      <a:lt2>
        <a:srgbClr val="7CB7F8"/>
      </a:lt2>
      <a:accent1>
        <a:srgbClr val="3F9EE4"/>
      </a:accent1>
      <a:accent2>
        <a:srgbClr val="77B559"/>
      </a:accent2>
      <a:accent3>
        <a:srgbClr val="E4A81B"/>
      </a:accent3>
      <a:accent4>
        <a:srgbClr val="108BB4"/>
      </a:accent4>
      <a:accent5>
        <a:srgbClr val="DA7328"/>
      </a:accent5>
      <a:accent6>
        <a:srgbClr val="AE589F"/>
      </a:accent6>
      <a:hlink>
        <a:srgbClr val="460245"/>
      </a:hlink>
      <a:folHlink>
        <a:srgbClr val="AC17D6"/>
      </a:folHlink>
    </a:clrScheme>
    <a:fontScheme name="Módulo">
      <a:maj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Módul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300000"/>
              </a:schemeClr>
            </a:gs>
            <a:gs pos="12000">
              <a:schemeClr val="phClr">
                <a:tint val="48000"/>
                <a:satMod val="300000"/>
              </a:schemeClr>
            </a:gs>
            <a:gs pos="20000">
              <a:schemeClr val="phClr">
                <a:tint val="49000"/>
                <a:satMod val="30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10000" t="-25000" r="10000" b="125000"/>
          </a:path>
        </a:gradFill>
        <a:blipFill>
          <a:blip xmlns:r="http://schemas.openxmlformats.org/officeDocument/2006/relationships" r:embed="rId1">
            <a:duotone>
              <a:schemeClr val="phClr">
                <a:shade val="75000"/>
                <a:satMod val="105000"/>
              </a:schemeClr>
              <a:schemeClr val="phClr">
                <a:tint val="95000"/>
                <a:satMod val="105000"/>
              </a:schemeClr>
            </a:duotone>
          </a:blip>
          <a:tile tx="0" ty="0" sx="38000" sy="38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Module</Template>
  <TotalTime>914</TotalTime>
  <Words>1001</Words>
  <Application>Microsoft Office PowerPoint</Application>
  <PresentationFormat>Presentación en pantalla (4:3)</PresentationFormat>
  <Paragraphs>323</Paragraphs>
  <Slides>50</Slides>
  <Notes>22</Notes>
  <HiddenSlides>0</HiddenSlides>
  <MMClips>2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50</vt:i4>
      </vt:variant>
    </vt:vector>
  </HeadingPairs>
  <TitlesOfParts>
    <vt:vector size="51" baseType="lpstr">
      <vt:lpstr>Módulo</vt:lpstr>
      <vt:lpstr>Sistema Nervioso Autónomo y Médula Suprarrenal </vt:lpstr>
      <vt:lpstr>Diapositiva 2</vt:lpstr>
      <vt:lpstr>Sistema Nervioso Autónomo</vt:lpstr>
      <vt:lpstr>Diapositiva 4</vt:lpstr>
      <vt:lpstr>Diapositiva 5</vt:lpstr>
      <vt:lpstr>Anatomía del Sistema Nervioso Simpático</vt:lpstr>
      <vt:lpstr>Diapositiva 7</vt:lpstr>
      <vt:lpstr>Diapositiva 8</vt:lpstr>
      <vt:lpstr>Diapositiva 9</vt:lpstr>
      <vt:lpstr>Diapositiva 10</vt:lpstr>
      <vt:lpstr>Anatomía del Sistema Nervioso Parasimpático</vt:lpstr>
      <vt:lpstr>PARASIMPATICO</vt:lpstr>
      <vt:lpstr>Diapositiva 13</vt:lpstr>
      <vt:lpstr>Diapositiva 14</vt:lpstr>
      <vt:lpstr>Receptores en los Órganos Efectores</vt:lpstr>
      <vt:lpstr>Referencia a Farmacología…</vt:lpstr>
      <vt:lpstr>Diapositiva 17</vt:lpstr>
      <vt:lpstr>Diapositiva 18</vt:lpstr>
      <vt:lpstr>Diapositiva 19</vt:lpstr>
      <vt:lpstr>Diapositiva 20</vt:lpstr>
      <vt:lpstr>Diapositiva 21</vt:lpstr>
      <vt:lpstr>Diapositiva 22</vt:lpstr>
      <vt:lpstr>Diapositiva 23</vt:lpstr>
      <vt:lpstr>Diapositiva 24</vt:lpstr>
      <vt:lpstr>Diapositiva 25</vt:lpstr>
      <vt:lpstr>Diapositiva 26</vt:lpstr>
      <vt:lpstr>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</vt:lpstr>
      <vt:lpstr>ACCIONES DEL SISTEMA NERVIOSO AUTÒNOMO</vt:lpstr>
      <vt:lpstr>MÉDULA SUPRARRENAL</vt:lpstr>
      <vt:lpstr>                                                                   </vt:lpstr>
      <vt:lpstr>Diapositiva 31</vt:lpstr>
      <vt:lpstr>                                     </vt:lpstr>
      <vt:lpstr>Diapositiva 33</vt:lpstr>
      <vt:lpstr>Diapositiva 34</vt:lpstr>
      <vt:lpstr>                                                                                  </vt:lpstr>
      <vt:lpstr>Diapositiva 36</vt:lpstr>
      <vt:lpstr>Diapositiva 37</vt:lpstr>
      <vt:lpstr>Simpaticomiméticos…</vt:lpstr>
      <vt:lpstr>BLOQUEADORES DE LA ACTIVIDAD ADRENÈRGICA</vt:lpstr>
      <vt:lpstr>Bloqueadores de la Actividad Adrenérgica…</vt:lpstr>
      <vt:lpstr>Diapositiva 41</vt:lpstr>
      <vt:lpstr> EFECTORES COLINÈRGICOS.</vt:lpstr>
      <vt:lpstr>ESTIMULAN O BLOQUEAN  LAS NEURONAS POSGANGLIONARES</vt:lpstr>
      <vt:lpstr>ESTIMULACIÒN</vt:lpstr>
      <vt:lpstr>Diapositiva 45</vt:lpstr>
      <vt:lpstr>FARMACOLOGIA</vt:lpstr>
      <vt:lpstr>Diapositiva 47</vt:lpstr>
      <vt:lpstr>Diapositiva 48</vt:lpstr>
      <vt:lpstr>En la vida: Lo que les venga hay que buscar CÓMO afrontarlo… Sea lo que sea!</vt:lpstr>
      <vt:lpstr>Un feliz día  </vt:lpstr>
    </vt:vector>
  </TitlesOfParts>
  <Company>Hewlett-Packard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Sistema Nervioso Autónomo y Médula Suprarrenal </dc:title>
  <dc:creator>Johnnathan</dc:creator>
  <cp:lastModifiedBy>Johnnathan</cp:lastModifiedBy>
  <cp:revision>9</cp:revision>
  <dcterms:created xsi:type="dcterms:W3CDTF">2014-05-15T21:55:55Z</dcterms:created>
  <dcterms:modified xsi:type="dcterms:W3CDTF">2014-05-16T13:09:58Z</dcterms:modified>
</cp:coreProperties>
</file>